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69" r:id="rId3"/>
    <p:sldId id="288" r:id="rId4"/>
    <p:sldId id="281" r:id="rId5"/>
    <p:sldId id="290" r:id="rId6"/>
    <p:sldId id="291" r:id="rId7"/>
    <p:sldId id="294" r:id="rId8"/>
    <p:sldId id="292" r:id="rId9"/>
    <p:sldId id="293" r:id="rId10"/>
    <p:sldId id="295" r:id="rId11"/>
    <p:sldId id="268" r:id="rId12"/>
  </p:sldIdLst>
  <p:sldSz cx="9144000" cy="5715000" type="screen16x10"/>
  <p:notesSz cx="6858000" cy="9144000"/>
  <p:defaultTextStyle>
    <a:defPPr>
      <a:defRPr lang="fi-FI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C081E"/>
    <a:srgbClr val="DD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176" autoAdjust="0"/>
    <p:restoredTop sz="94660"/>
  </p:normalViewPr>
  <p:slideViewPr>
    <p:cSldViewPr snapToGrid="0" snapToObjects="1">
      <p:cViewPr varScale="1">
        <p:scale>
          <a:sx n="71" d="100"/>
          <a:sy n="71" d="100"/>
        </p:scale>
        <p:origin x="1068" y="52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357D49-04AB-4623-8DFA-5659F91F062C}" type="datetimeFigureOut">
              <a:rPr lang="fi-FI" smtClean="0"/>
              <a:t>7.11.2024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87A2F2-2F5B-458D-813A-3C7546EC1AA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565094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87A2F2-2F5B-458D-813A-3C7546EC1AAB}" type="slidenum">
              <a:rPr lang="fi-FI" smtClean="0"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705891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F3209-F2BF-E94A-B40A-E3FEDA824F16}" type="datetimeFigureOut">
              <a:t>2024-11-07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8FD6D-96FB-934B-AADC-D67CEF77E5A0}" type="slidenum"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518052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F3209-F2BF-E94A-B40A-E3FEDA824F16}" type="datetimeFigureOut">
              <a:t>2024-11-07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8FD6D-96FB-934B-AADC-D67CEF77E5A0}" type="slidenum"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929995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untainen otsikko 1"/>
          <p:cNvSpPr>
            <a:spLocks noGrp="1"/>
          </p:cNvSpPr>
          <p:nvPr>
            <p:ph type="title" orient="vert"/>
          </p:nvPr>
        </p:nvSpPr>
        <p:spPr>
          <a:xfrm>
            <a:off x="6629400" y="190500"/>
            <a:ext cx="2057400" cy="4064000"/>
          </a:xfrm>
        </p:spPr>
        <p:txBody>
          <a:bodyPr vert="eaVert"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190500"/>
            <a:ext cx="6019800" cy="4064000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F3209-F2BF-E94A-B40A-E3FEDA824F16}" type="datetimeFigureOut">
              <a:t>2024-11-07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8FD6D-96FB-934B-AADC-D67CEF77E5A0}" type="slidenum"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06607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F3209-F2BF-E94A-B40A-E3FEDA824F16}" type="datetimeFigureOut">
              <a:t>2024-11-07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8FD6D-96FB-934B-AADC-D67CEF77E5A0}" type="slidenum"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144523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F3209-F2BF-E94A-B40A-E3FEDA824F16}" type="datetimeFigureOut">
              <a:t>2024-11-07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8FD6D-96FB-934B-AADC-D67CEF77E5A0}" type="slidenum"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644101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111250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111250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F3209-F2BF-E94A-B40A-E3FEDA824F16}" type="datetimeFigureOut">
              <a:t>2024-11-07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8FD6D-96FB-934B-AADC-D67CEF77E5A0}" type="slidenum"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96990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F3209-F2BF-E94A-B40A-E3FEDA824F16}" type="datetimeFigureOut">
              <a:t>2024-11-07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8FD6D-96FB-934B-AADC-D67CEF77E5A0}" type="slidenum"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493447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F3209-F2BF-E94A-B40A-E3FEDA824F16}" type="datetimeFigureOut">
              <a:t>2024-11-07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8FD6D-96FB-934B-AADC-D67CEF77E5A0}" type="slidenum"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04601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F3209-F2BF-E94A-B40A-E3FEDA824F16}" type="datetimeFigureOut">
              <a:t>2024-11-07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8FD6D-96FB-934B-AADC-D67CEF77E5A0}" type="slidenum"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844954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F3209-F2BF-E94A-B40A-E3FEDA824F16}" type="datetimeFigureOut">
              <a:t>2024-11-07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8FD6D-96FB-934B-AADC-D67CEF77E5A0}" type="slidenum"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890832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F3209-F2BF-E94A-B40A-E3FEDA824F16}" type="datetimeFigureOut">
              <a:t>2024-11-07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8FD6D-96FB-934B-AADC-D67CEF77E5A0}" type="slidenum"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514069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1F3209-F2BF-E94A-B40A-E3FEDA824F16}" type="datetimeFigureOut">
              <a:t>2024-11-07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F8FD6D-96FB-934B-AADC-D67CEF77E5A0}" type="slidenum"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48070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i-FI" sz="4800" b="1">
                <a:solidFill>
                  <a:schemeClr val="bg1"/>
                </a:solidFill>
              </a:rPr>
              <a:t>Tornionjoen arvo on lohessa</a:t>
            </a:r>
          </a:p>
        </p:txBody>
      </p:sp>
      <p:pic>
        <p:nvPicPr>
          <p:cNvPr id="3" name="Kuva 2" descr="Jokiseura PowerPoint 2310 etusivu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92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67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4440EB-A3A3-AD5D-719E-519FD4B000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 descr="Jokiseura PowerPoint 16-10.jpg">
            <a:extLst>
              <a:ext uri="{FF2B5EF4-FFF2-40B4-BE49-F238E27FC236}">
                <a16:creationId xmlns:a16="http://schemas.microsoft.com/office/drawing/2014/main" id="{347788C4-8116-5A7B-BB77-4AF8A4336E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92" y="0"/>
            <a:ext cx="9154160" cy="572135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3A2A875D-D303-25D0-9C03-FB7E9C4E65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0" y="212988"/>
            <a:ext cx="8344958" cy="1268679"/>
          </a:xfrm>
        </p:spPr>
        <p:txBody>
          <a:bodyPr>
            <a:normAutofit/>
          </a:bodyPr>
          <a:lstStyle/>
          <a:p>
            <a:r>
              <a:rPr lang="fi-FI" sz="4000" b="1" spc="-100" dirty="0">
                <a:latin typeface="Calibri"/>
                <a:cs typeface="Calibri"/>
              </a:rPr>
              <a:t>Kalastuksen lailliset osapuolet</a:t>
            </a: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FF591428-E60F-0C33-7E89-A2654ED64546}"/>
              </a:ext>
            </a:extLst>
          </p:cNvPr>
          <p:cNvSpPr txBox="1"/>
          <p:nvPr/>
        </p:nvSpPr>
        <p:spPr>
          <a:xfrm>
            <a:off x="1206502" y="1249285"/>
            <a:ext cx="7186082" cy="4148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/>
              <a:buChar char="•"/>
            </a:pPr>
            <a:r>
              <a:rPr lang="fi-FI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Valtiovalta ei tunnusta osakaskuntien kalastusoikeutta koskitiloilla. Kalatalousalueen perustaminen siirtyi tästä syystä vuosilla.</a:t>
            </a:r>
            <a:br>
              <a:rPr lang="fi-FI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i-FI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Alueen puhevalta Tornionjoen loheen uhkaa heiketä kaiken aikaa.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/>
              <a:buChar char="•"/>
            </a:pPr>
            <a:r>
              <a:rPr lang="fi-FI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Tilanne ei ole uusi. Tuomioistuimetkaan eivät ole ottaneet paikallisten näyttöjä kalastusoikeudesta huomioon (</a:t>
            </a:r>
            <a:r>
              <a:rPr lang="fi-FI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Leena Knihtilän gradu</a:t>
            </a:r>
            <a:r>
              <a:rPr lang="fi-FI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/>
              <a:buChar char="•"/>
            </a:pPr>
            <a:r>
              <a:rPr lang="fi-FI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Eduskunnan tulee vahvistaa </a:t>
            </a:r>
            <a:r>
              <a:rPr lang="fi-FI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lainsäädännöllä paikallisten kalastusoikeus historiallisiin kotivesiinsä. Muuten kiistely jatkuu maailman tappiin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/>
              <a:buChar char="•"/>
            </a:pPr>
            <a:r>
              <a:rPr lang="fi-FI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Tunnustettu kalastusoikeus antaa puhevaltaa lohikannan vahvistamiseksi ja luo mahdollisuudet kehittää kalastusta paikallisten mahdollisuuksien mukaisesti</a:t>
            </a:r>
            <a:endParaRPr lang="fi-FI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/>
              <a:buChar char="•"/>
            </a:pPr>
            <a:endParaRPr lang="fi-FI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/>
              <a:buChar char="•"/>
            </a:pPr>
            <a:endParaRPr lang="fi-FI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3347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 descr="Jokiseura PowerPoint 2310 kiitossivu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92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009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 descr="Jokiseura PowerPoint 16-1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60" y="22302"/>
            <a:ext cx="9154160" cy="572135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08000" y="212988"/>
            <a:ext cx="8344958" cy="1268679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fi-FI" sz="4000" b="1" spc="-100" dirty="0">
                <a:effectLst/>
                <a:latin typeface="Calibri"/>
                <a:cs typeface="Calibri"/>
              </a:rPr>
              <a:t>Tornionjoen</a:t>
            </a:r>
            <a:r>
              <a:rPr lang="fi-FI" sz="4000" b="1" dirty="0">
                <a:effectLst/>
                <a:latin typeface="Calibri"/>
                <a:cs typeface="Calibri"/>
              </a:rPr>
              <a:t> arvo on lohessa</a:t>
            </a:r>
          </a:p>
        </p:txBody>
      </p:sp>
      <p:sp>
        <p:nvSpPr>
          <p:cNvPr id="7" name="Tekstiruutu 6"/>
          <p:cNvSpPr txBox="1"/>
          <p:nvPr/>
        </p:nvSpPr>
        <p:spPr>
          <a:xfrm>
            <a:off x="1209767" y="1264305"/>
            <a:ext cx="7186082" cy="324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000"/>
              </a:spcAft>
              <a:buFont typeface="Arial"/>
              <a:buChar char="•"/>
            </a:pPr>
            <a:r>
              <a:rPr lang="fi-FI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Tornionjoki on EU:n </a:t>
            </a:r>
            <a:r>
              <a:rPr lang="fi-FI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merkittävin</a:t>
            </a:r>
            <a:r>
              <a:rPr lang="fi-FI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lohijoki. Suomen puolella lohen kalastusmatkailun rahallinen arvo v. 2017 oli </a:t>
            </a:r>
            <a:r>
              <a:rPr lang="fi-FI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10,8 miljoonaa €</a:t>
            </a:r>
            <a:r>
              <a:rPr lang="fi-FI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(Helsingin yliopiston </a:t>
            </a:r>
            <a:r>
              <a:rPr lang="fi-FI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Ruralia</a:t>
            </a:r>
            <a:r>
              <a:rPr lang="fi-FI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instituutti)</a:t>
            </a:r>
          </a:p>
          <a:p>
            <a:pPr marL="285750" indent="-285750">
              <a:spcAft>
                <a:spcPts val="1000"/>
              </a:spcAft>
              <a:buFont typeface="Arial"/>
              <a:buChar char="•"/>
            </a:pPr>
            <a:r>
              <a:rPr lang="fi-FI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Kalastuksen järjestämiseen ei ole tehty kehittämistoimenpiteitä</a:t>
            </a:r>
            <a:r>
              <a:rPr lang="fi-FI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br>
              <a:rPr lang="fi-FI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i-FI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Kalastusmatkailusta vastaa MMM:n kalatalousviranomainen.</a:t>
            </a:r>
          </a:p>
          <a:p>
            <a:pPr marL="285750" indent="-285750">
              <a:spcAft>
                <a:spcPts val="1000"/>
              </a:spcAft>
              <a:buFont typeface="Arial"/>
              <a:buChar char="•"/>
            </a:pPr>
            <a:r>
              <a:rPr lang="fi-FI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Kalatalousviranomaisen hinnoittelemalla 90 euron luvalla</a:t>
            </a:r>
            <a:br>
              <a:rPr lang="fi-FI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i-FI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Tornionjoella voi kalastaa lohta omatoimisesti koko kesän .</a:t>
            </a:r>
            <a:endParaRPr lang="fi-FI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spcAft>
                <a:spcPts val="1000"/>
              </a:spcAft>
              <a:buFont typeface="Arial"/>
              <a:buChar char="•"/>
            </a:pPr>
            <a:r>
              <a:rPr lang="fi-FI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Pitääkö EU:n parhaimman lohijoen olla EU:n halvin lohijoki?</a:t>
            </a:r>
            <a:br>
              <a:rPr lang="fi-FI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i-FI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”</a:t>
            </a:r>
            <a:r>
              <a:rPr lang="fi-FI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Halpuus ja helppous nykyisen kaltaisena yhdistelmänä</a:t>
            </a:r>
            <a:br>
              <a:rPr lang="fi-FI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i-FI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johtaa lohen kalastuksen aliarvostukseen.”</a:t>
            </a:r>
            <a:r>
              <a:rPr lang="fi-FI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(Pöyry 2015)</a:t>
            </a:r>
          </a:p>
        </p:txBody>
      </p:sp>
    </p:spTree>
    <p:extLst>
      <p:ext uri="{BB962C8B-B14F-4D97-AF65-F5344CB8AC3E}">
        <p14:creationId xmlns:p14="http://schemas.microsoft.com/office/powerpoint/2010/main" val="63945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 descr="Jokiseura PowerPoint 16-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60" y="0"/>
            <a:ext cx="9154160" cy="572135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08000" y="212988"/>
            <a:ext cx="8344958" cy="1268679"/>
          </a:xfrm>
        </p:spPr>
        <p:txBody>
          <a:bodyPr>
            <a:normAutofit/>
          </a:bodyPr>
          <a:lstStyle/>
          <a:p>
            <a:r>
              <a:rPr lang="fi-FI" sz="4000" b="1" spc="-100" dirty="0">
                <a:latin typeface="Calibri"/>
                <a:cs typeface="Calibri"/>
              </a:rPr>
              <a:t>Tornionjoen</a:t>
            </a:r>
            <a:r>
              <a:rPr lang="fi-FI" sz="4000" b="1" dirty="0">
                <a:latin typeface="Calibri"/>
                <a:cs typeface="Calibri"/>
              </a:rPr>
              <a:t> arvo on lohessa</a:t>
            </a:r>
          </a:p>
        </p:txBody>
      </p:sp>
      <p:sp>
        <p:nvSpPr>
          <p:cNvPr id="8" name="Tekstiruutu 7"/>
          <p:cNvSpPr txBox="1"/>
          <p:nvPr/>
        </p:nvSpPr>
        <p:spPr>
          <a:xfrm>
            <a:off x="1206500" y="1263854"/>
            <a:ext cx="7186082" cy="3098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000"/>
              </a:spcAft>
              <a:buFont typeface="Arial"/>
              <a:buChar char="•"/>
            </a:pPr>
            <a:r>
              <a:rPr lang="fi-FI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Suomen puolen lohenkalastuksen liikevaihto Pohjanlahdella</a:t>
            </a:r>
            <a:br>
              <a:rPr lang="fi-FI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i-FI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 n. 500 000 €  ≈ </a:t>
            </a:r>
            <a:r>
              <a:rPr lang="fi-FI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yhden merilohen arvo on n. 50 €</a:t>
            </a:r>
          </a:p>
          <a:p>
            <a:pPr marL="285750" indent="-285750">
              <a:spcAft>
                <a:spcPts val="1000"/>
              </a:spcAft>
              <a:buFont typeface="Arial"/>
              <a:buChar char="•"/>
            </a:pPr>
            <a:r>
              <a:rPr lang="fi-FI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Viime kesänä 2024 kalastusmatkailuyritys A:n jokikalastuksella</a:t>
            </a:r>
            <a:br>
              <a:rPr lang="fi-FI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i-FI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tehty liikevaihto oli 140.000 € - 17 kansallisuutta, 28 saatua lohta</a:t>
            </a:r>
          </a:p>
          <a:p>
            <a:pPr marL="285750" indent="-285750">
              <a:spcAft>
                <a:spcPts val="1000"/>
              </a:spcAft>
              <a:buFont typeface="Arial"/>
              <a:buChar char="•"/>
            </a:pPr>
            <a:r>
              <a:rPr lang="fi-FI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Yhden lohen arvo </a:t>
            </a:r>
            <a:r>
              <a:rPr lang="fi-FI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5.000 € + välilliset tulovaikutukset</a:t>
            </a:r>
          </a:p>
          <a:p>
            <a:pPr marL="285750" indent="-285750">
              <a:spcAft>
                <a:spcPts val="1000"/>
              </a:spcAft>
              <a:buFont typeface="Arial"/>
              <a:buChar char="•"/>
            </a:pPr>
            <a:r>
              <a:rPr lang="fi-FI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Jokikalastus</a:t>
            </a:r>
            <a:r>
              <a:rPr lang="fi-FI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on paitsi biologisesti, myös sosioekonomisesti</a:t>
            </a:r>
            <a:br>
              <a:rPr lang="fi-FI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i-FI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tuottavin lohen kalastusmuoto. </a:t>
            </a:r>
            <a:r>
              <a:rPr lang="fi-FI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Sitä kannattaa kehittää</a:t>
            </a:r>
            <a:r>
              <a:rPr lang="fi-FI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285750" indent="-285750">
              <a:spcAft>
                <a:spcPts val="1000"/>
              </a:spcAft>
              <a:buFont typeface="Arial"/>
              <a:buChar char="•"/>
            </a:pPr>
            <a:r>
              <a:rPr lang="fi-FI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Tornionjoen arvo </a:t>
            </a:r>
            <a:r>
              <a:rPr lang="fi-FI" b="1" dirty="0">
                <a:solidFill>
                  <a:srgbClr val="DD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 lohen vuoksi</a:t>
            </a:r>
            <a:r>
              <a:rPr lang="fi-FI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rahassa mittaamaton</a:t>
            </a:r>
            <a:br>
              <a:rPr lang="fi-FI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i-FI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Paljon suurempi, kuin nyt pystymme näkemään. </a:t>
            </a:r>
            <a:endParaRPr lang="fi-FI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1670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 descr="Jokiseura PowerPoint 16-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60" y="0"/>
            <a:ext cx="9154160" cy="572135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08000" y="212988"/>
            <a:ext cx="8344958" cy="1231637"/>
          </a:xfrm>
        </p:spPr>
        <p:txBody>
          <a:bodyPr/>
          <a:lstStyle/>
          <a:p>
            <a:r>
              <a:rPr lang="fi-FI" sz="4000" b="1" kern="3600" spc="-100" dirty="0">
                <a:latin typeface="Calibri" panose="020F0502020204030204" pitchFamily="34" charset="0"/>
                <a:cs typeface="Times New Roman" panose="02020603050405020304" pitchFamily="18" charset="0"/>
              </a:rPr>
              <a:t>Lohta</a:t>
            </a:r>
            <a:r>
              <a:rPr lang="fi-FI" sz="4000" b="1" kern="3600" dirty="0">
                <a:latin typeface="Calibri" panose="020F0502020204030204" pitchFamily="34" charset="0"/>
                <a:cs typeface="Times New Roman" panose="02020603050405020304" pitchFamily="18" charset="0"/>
              </a:rPr>
              <a:t> uhkaa luontokato</a:t>
            </a:r>
            <a:endParaRPr lang="fi-FI" b="1" kern="3600" dirty="0"/>
          </a:p>
        </p:txBody>
      </p:sp>
      <p:sp>
        <p:nvSpPr>
          <p:cNvPr id="7" name="Tekstiruutu 6"/>
          <p:cNvSpPr txBox="1"/>
          <p:nvPr/>
        </p:nvSpPr>
        <p:spPr>
          <a:xfrm>
            <a:off x="1206500" y="1263761"/>
            <a:ext cx="7186082" cy="324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000"/>
              </a:spcAft>
              <a:buFont typeface="Arial"/>
              <a:buChar char="•"/>
            </a:pPr>
            <a:r>
              <a:rPr lang="fi-FI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Tornionjoen lohikanta on romahtamassa. Ajantasaisen tiedon</a:t>
            </a:r>
            <a:br>
              <a:rPr lang="fi-FI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i-FI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mukaan </a:t>
            </a:r>
            <a:r>
              <a:rPr lang="fi-FI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kutukantatavoitteesta on nyt jääty alle puoleen</a:t>
            </a:r>
            <a:br>
              <a:rPr lang="fi-FI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i-FI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kahtena vuotena peräkkäin</a:t>
            </a:r>
            <a:r>
              <a:rPr lang="fi-FI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fi-FI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v. 2023 ja v. 2024).</a:t>
            </a:r>
          </a:p>
          <a:p>
            <a:pPr marL="285750" indent="-285750">
              <a:spcAft>
                <a:spcPts val="1000"/>
              </a:spcAft>
              <a:buFont typeface="Arial"/>
              <a:buChar char="•"/>
            </a:pPr>
            <a:r>
              <a:rPr lang="fi-FI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Luotaustulosten perusteella ensi vuosi näyttää yhä synkemmältä.</a:t>
            </a:r>
          </a:p>
          <a:p>
            <a:pPr marL="285750" indent="-285750">
              <a:spcAft>
                <a:spcPts val="1000"/>
              </a:spcAft>
              <a:buFont typeface="Arial"/>
              <a:buChar char="•"/>
            </a:pPr>
            <a:r>
              <a:rPr lang="fi-FI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Tästä huolimatta Suomen Eduskunta esitti ja Euroopan Unionin kalastusneuvosto päätti lohen merikalastuksen</a:t>
            </a:r>
            <a:br>
              <a:rPr lang="fi-FI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i-FI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jatkamista entiseen tapaan </a:t>
            </a:r>
            <a:r>
              <a:rPr lang="fi-FI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toukokuun alusta elokuun loppuun</a:t>
            </a:r>
            <a:r>
              <a:rPr lang="fi-FI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spcAft>
                <a:spcPts val="1000"/>
              </a:spcAft>
              <a:buFont typeface="Arial"/>
              <a:buChar char="•"/>
            </a:pPr>
            <a:r>
              <a:rPr lang="fi-FI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Vaikutustenarvioinnissaan VN mainitsee vain merikalastukset</a:t>
            </a:r>
            <a:br>
              <a:rPr lang="fi-FI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i-FI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ml. meriuistelu, vaikka suurimmat vaikutukset kohdistuvat lohen nousuun kotijokiinsa ja jokikalastukseen.</a:t>
            </a:r>
          </a:p>
        </p:txBody>
      </p:sp>
    </p:spTree>
    <p:extLst>
      <p:ext uri="{BB962C8B-B14F-4D97-AF65-F5344CB8AC3E}">
        <p14:creationId xmlns:p14="http://schemas.microsoft.com/office/powerpoint/2010/main" val="2878590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69C146-B901-EA4D-22D0-09B8F76DE4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 descr="Jokiseura PowerPoint 16-10.jpg">
            <a:extLst>
              <a:ext uri="{FF2B5EF4-FFF2-40B4-BE49-F238E27FC236}">
                <a16:creationId xmlns:a16="http://schemas.microsoft.com/office/drawing/2014/main" id="{2C0B1AD9-9772-E383-423A-3B487C738E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60" y="0"/>
            <a:ext cx="9154160" cy="572135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067D2BB6-7171-EFE6-A782-8BA62580C8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0" y="216538"/>
            <a:ext cx="8344958" cy="1640837"/>
          </a:xfrm>
        </p:spPr>
        <p:txBody>
          <a:bodyPr>
            <a:normAutofit fontScale="90000"/>
          </a:bodyPr>
          <a:lstStyle/>
          <a:p>
            <a:pPr>
              <a:lnSpc>
                <a:spcPts val="3800"/>
              </a:lnSpc>
            </a:pPr>
            <a:r>
              <a:rPr lang="fi-FI" sz="4000" b="1" dirty="0">
                <a:latin typeface="Calibri"/>
                <a:cs typeface="Calibri"/>
              </a:rPr>
              <a:t>ITÄMEREN LOHIKIINTIÖ</a:t>
            </a:r>
            <a:br>
              <a:rPr lang="fi-FI" sz="4000" b="1" dirty="0">
                <a:latin typeface="Calibri"/>
                <a:cs typeface="Calibri"/>
              </a:rPr>
            </a:br>
            <a:r>
              <a:rPr lang="fi-FI" sz="4000" dirty="0">
                <a:latin typeface="Calibri"/>
                <a:cs typeface="Calibri"/>
              </a:rPr>
              <a:t>on EU-lain 1380/2013 vastainen</a:t>
            </a:r>
          </a:p>
        </p:txBody>
      </p:sp>
      <p:sp>
        <p:nvSpPr>
          <p:cNvPr id="8" name="Tekstiruutu 7"/>
          <p:cNvSpPr txBox="1"/>
          <p:nvPr/>
        </p:nvSpPr>
        <p:spPr>
          <a:xfrm>
            <a:off x="1211792" y="1700199"/>
            <a:ext cx="7186082" cy="28418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000"/>
              </a:spcAft>
              <a:buFont typeface="Arial"/>
              <a:buChar char="•"/>
            </a:pPr>
            <a:r>
              <a:rPr lang="fi-FI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VN:n ja Eduskunnan vastuuton esitys lohen elinkeinokalastuksen</a:t>
            </a:r>
            <a:br>
              <a:rPr lang="fi-FI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i-FI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jatkumisesta on paitsi YK:n merioikeusyleissopimuksen, myös EU:n kalastuspolitiikan perusasetuksen 1380/2013 vastainen.</a:t>
            </a:r>
            <a:endParaRPr lang="fi-FI" b="1" u="sng" dirty="0">
              <a:solidFill>
                <a:srgbClr val="DD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spcAft>
                <a:spcPts val="1000"/>
              </a:spcAft>
              <a:buFont typeface="Arial"/>
              <a:buChar char="•"/>
            </a:pPr>
            <a:r>
              <a:rPr lang="fi-FI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Kansainväliset sopimukset ja lait (mm. CFP 1380/2013) velvoittavat pitämään kalakannat MSY-tason </a:t>
            </a:r>
            <a:r>
              <a:rPr lang="fi-FI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yläpuolella.  -  </a:t>
            </a:r>
            <a:r>
              <a:rPr lang="fi-FI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TÄSSÄ TILANTEESSA</a:t>
            </a:r>
            <a:br>
              <a:rPr lang="fi-FI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i-FI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lain perusteella  </a:t>
            </a:r>
            <a:r>
              <a:rPr lang="fi-FI" b="1" u="sng" dirty="0">
                <a:solidFill>
                  <a:srgbClr val="DD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LOHEN MERIKALASTUS ON LOPETETTAVA</a:t>
            </a:r>
          </a:p>
          <a:p>
            <a:pPr marL="285750" indent="-285750">
              <a:spcAft>
                <a:spcPts val="1000"/>
              </a:spcAft>
              <a:buFont typeface="Arial"/>
              <a:buChar char="•"/>
            </a:pPr>
            <a:r>
              <a:rPr lang="fi-FI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Lohen merikalastus merkittävänä kaupallisena kalastuksena on tullut tiensä päähän</a:t>
            </a:r>
            <a:r>
              <a:rPr lang="fi-FI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fi-FI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Perämeren</a:t>
            </a:r>
            <a:r>
              <a:rPr lang="fi-FI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jokien lohikannat voi pelastaa vain lohen merikalastuksen lopettaminen TÄHÄN! </a:t>
            </a:r>
            <a:endParaRPr lang="fi-FI" b="1" u="sng" dirty="0">
              <a:solidFill>
                <a:srgbClr val="DD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2903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DA5926-C2CC-093E-2BD2-16E32FA934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 descr="Jokiseura PowerPoint 16-10.jpg">
            <a:extLst>
              <a:ext uri="{FF2B5EF4-FFF2-40B4-BE49-F238E27FC236}">
                <a16:creationId xmlns:a16="http://schemas.microsoft.com/office/drawing/2014/main" id="{D8D67545-B0B6-F38F-97F4-700C809493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60" y="44604"/>
            <a:ext cx="9154160" cy="572135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575CDE2D-F367-EC4B-57B8-550878A853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0" y="212988"/>
            <a:ext cx="8344958" cy="1226345"/>
          </a:xfrm>
        </p:spPr>
        <p:txBody>
          <a:bodyPr>
            <a:normAutofit/>
          </a:bodyPr>
          <a:lstStyle/>
          <a:p>
            <a:r>
              <a:rPr lang="fi-FI" sz="4000" b="1" spc="-100" dirty="0">
                <a:latin typeface="Calibri"/>
                <a:cs typeface="Calibri"/>
              </a:rPr>
              <a:t>Miksi meitä ei kuulla?</a:t>
            </a: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C053F3F1-E056-4E03-00E6-E3BD3D6D5365}"/>
              </a:ext>
            </a:extLst>
          </p:cNvPr>
          <p:cNvSpPr txBox="1"/>
          <p:nvPr/>
        </p:nvSpPr>
        <p:spPr>
          <a:xfrm>
            <a:off x="1206500" y="1248873"/>
            <a:ext cx="7186082" cy="3554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/>
              <a:buChar char="•"/>
            </a:pPr>
            <a:r>
              <a:rPr lang="fi-FI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VN ei kuule meitä lohikiintiöistä. Oikeuskansleri Jaakko Jonkka</a:t>
            </a:r>
            <a:br>
              <a:rPr lang="fi-FI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i-FI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puuttui asiaan 15.3.2012.  MMM pyysikin lausuntoja v. 2012–2020,</a:t>
            </a:r>
            <a:br>
              <a:rPr lang="fi-FI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i-FI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mutta vasta kannanmuodostuksen jälkeen syksyllä. </a:t>
            </a:r>
            <a:r>
              <a:rPr lang="fi-FI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Nyt ei lainkaan</a:t>
            </a:r>
            <a:r>
              <a:rPr lang="fi-FI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/>
              <a:buChar char="•"/>
            </a:pPr>
            <a:r>
              <a:rPr lang="fi-FI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Tornionjoen kalastusoikeudet ovat Suomen vanhimpia. </a:t>
            </a: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Suomen</a:t>
            </a:r>
            <a:b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valtion mukaan </a:t>
            </a:r>
            <a:r>
              <a:rPr lang="fi-FI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meillä ei ole kalastusoikeutta</a:t>
            </a:r>
            <a:r>
              <a:rPr lang="fi-FI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eikä siten </a:t>
            </a:r>
            <a:r>
              <a:rPr lang="fi-FI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puhevaltaa</a:t>
            </a:r>
            <a:r>
              <a:rPr lang="fi-FI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fi-FI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Virkamiehet ovat siirtämässä kalastusoikeutemme Suomen valtiolle</a:t>
            </a:r>
            <a:r>
              <a:rPr lang="fi-FI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/>
              <a:buChar char="•"/>
            </a:pPr>
            <a:r>
              <a:rPr lang="fi-FI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MMM laati ”lainopillisen” selvityksen 2019:23 kalastusoikeuksistamme. Asianosaisia ei kuultu, koska MMM:n mukaan kyse ei ollut ”</a:t>
            </a:r>
            <a:r>
              <a:rPr lang="fi-FI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julkisesta asiakirjasta”</a:t>
            </a: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MMM perusteli 9.10.2019 salassapitoa myös sillä, että </a:t>
            </a:r>
            <a:r>
              <a:rPr lang="fi-FI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selvitys ei sisällä ehdotuksia ministeriön linjauksiksi tai toimintatavaksi </a:t>
            </a:r>
            <a:r>
              <a:rPr lang="fi-FI" sz="18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lohiregaali</a:t>
            </a:r>
            <a:r>
              <a:rPr lang="fi-FI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tai koskitilakysymyksissä</a:t>
            </a: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827749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4440EB-A3A3-AD5D-719E-519FD4B000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 descr="Jokiseura PowerPoint 16-10.jpg">
            <a:extLst>
              <a:ext uri="{FF2B5EF4-FFF2-40B4-BE49-F238E27FC236}">
                <a16:creationId xmlns:a16="http://schemas.microsoft.com/office/drawing/2014/main" id="{347788C4-8116-5A7B-BB77-4AF8A4336E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60" y="0"/>
            <a:ext cx="9154160" cy="572135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3A2A875D-D303-25D0-9C03-FB7E9C4E65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0" y="212988"/>
            <a:ext cx="8344958" cy="1268679"/>
          </a:xfrm>
        </p:spPr>
        <p:txBody>
          <a:bodyPr>
            <a:normAutofit/>
          </a:bodyPr>
          <a:lstStyle/>
          <a:p>
            <a:r>
              <a:rPr lang="fi-FI" sz="4000" b="1" spc="-100" dirty="0">
                <a:latin typeface="Calibri"/>
                <a:cs typeface="Calibri"/>
              </a:rPr>
              <a:t>Kalastuksen lailliset osapuolet</a:t>
            </a: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FF591428-E60F-0C33-7E89-A2654ED64546}"/>
              </a:ext>
            </a:extLst>
          </p:cNvPr>
          <p:cNvSpPr txBox="1"/>
          <p:nvPr/>
        </p:nvSpPr>
        <p:spPr>
          <a:xfrm>
            <a:off x="1206500" y="1247000"/>
            <a:ext cx="7186082" cy="42396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/>
              <a:buChar char="•"/>
            </a:pPr>
            <a:r>
              <a:rPr lang="fi-FI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Lohenkalastusoikeus on kuulunut historiallisesti yksityiselle,</a:t>
            </a:r>
            <a:br>
              <a:rPr lang="fi-FI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i-FI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kuten muukin kalastus</a:t>
            </a: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Tämä oikeus on voinut siirtyä yksityisten</a:t>
            </a:r>
            <a:b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välillä perinnön, testamentin, lahjoituksen, kaupan tai pantin kautta.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/>
              <a:buChar char="•"/>
            </a:pPr>
            <a:r>
              <a:rPr lang="fi-FI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MMM:n OTT Juha Joonalta tilaamassa tutkimuksessa kävi selväksi, että lohenkalastusoikeus ei ole siirtynyt laillisesti yksityiseltä valtiolle. Samaa todistavat myös muut tutkimukset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/>
              <a:buChar char="•"/>
            </a:pPr>
            <a:r>
              <a:rPr lang="fi-FI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Juhani Salmi: "</a:t>
            </a:r>
            <a:r>
              <a:rPr lang="fi-FI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ydinongelmana on ollut, että </a:t>
            </a:r>
            <a:r>
              <a:rPr lang="fi-FI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jokivarren</a:t>
            </a:r>
            <a:r>
              <a:rPr lang="fi-FI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i-FI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asukkaat on miltei kokonaan syrjäytetty lohenkalastuksen järjestämistä koskevissa kysymyksissä</a:t>
            </a:r>
            <a:r>
              <a:rPr lang="fi-FI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Paikalliset näkemykset ovat jääneet kansallisen ja ylikansallisen politiikan taustalle</a:t>
            </a:r>
            <a:r>
              <a:rPr lang="fi-FI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."</a:t>
            </a:r>
            <a:br>
              <a:rPr lang="fi-FI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i-FI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(RKTL Kala- ja riistaraportteja 342)</a:t>
            </a:r>
            <a:b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fi-FI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/>
              <a:buChar char="•"/>
            </a:pPr>
            <a:endParaRPr lang="fi-FI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6249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F11775-1AFB-7311-1F2E-AB480D2CFE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 descr="Jokiseura PowerPoint 16-10.jpg">
            <a:extLst>
              <a:ext uri="{FF2B5EF4-FFF2-40B4-BE49-F238E27FC236}">
                <a16:creationId xmlns:a16="http://schemas.microsoft.com/office/drawing/2014/main" id="{4299FAD1-0AA1-2AAC-3AE7-BC11D29202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60" y="0"/>
            <a:ext cx="9154160" cy="572135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B11594AF-3D3B-50B9-13A3-408D5A2D5C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0" y="212988"/>
            <a:ext cx="8344958" cy="1268679"/>
          </a:xfrm>
        </p:spPr>
        <p:txBody>
          <a:bodyPr>
            <a:normAutofit/>
          </a:bodyPr>
          <a:lstStyle/>
          <a:p>
            <a:r>
              <a:rPr lang="fi-FI" sz="4000" b="1" spc="-100" dirty="0">
                <a:latin typeface="Calibri"/>
                <a:cs typeface="Calibri"/>
              </a:rPr>
              <a:t>Kalastuksen lailliset osapuolet</a:t>
            </a: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8E3A58E3-249E-210B-8C80-D73063226B31}"/>
              </a:ext>
            </a:extLst>
          </p:cNvPr>
          <p:cNvSpPr txBox="1"/>
          <p:nvPr/>
        </p:nvSpPr>
        <p:spPr>
          <a:xfrm>
            <a:off x="1206500" y="1248873"/>
            <a:ext cx="7186082" cy="3155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/>
              <a:buChar char="•"/>
            </a:pP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Kainuun entisen kalatalousjohtajan Jukka Nyrösen mukaan kalastusmatkailua ei voi kehittää ennen kuin kalastuksen lailliset osapuolet ovat selvillä. </a:t>
            </a:r>
            <a:r>
              <a:rPr lang="fi-FI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MMM,</a:t>
            </a: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i-FI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Suomen valtion viranomaisena, on katkaissut yhteistyön kyseisten oikeuksien selvittämisessä</a:t>
            </a: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/>
              <a:buChar char="•"/>
            </a:pPr>
            <a:r>
              <a:rPr lang="fi-FI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Tornionlaakson</a:t>
            </a:r>
            <a:r>
              <a:rPr lang="fi-FI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asukkaat rinnastetaan turisteihin</a:t>
            </a:r>
            <a:r>
              <a:rPr lang="fi-FI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Suomen valtion lohenkalastusoikeus Tornionjoella perustuu asiakirjaväärennökseen</a:t>
            </a:r>
            <a:br>
              <a:rPr lang="fi-FI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i-FI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 </a:t>
            </a:r>
            <a:r>
              <a:rPr lang="fi-FI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 siten laiton</a:t>
            </a:r>
            <a:r>
              <a:rPr lang="fi-FI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Ruotsin korkein oikeus linjasi </a:t>
            </a:r>
            <a:r>
              <a:rPr lang="fi-FI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Kalix</a:t>
            </a:r>
            <a:r>
              <a:rPr lang="fi-FI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-joella jo 1824,</a:t>
            </a:r>
            <a:br>
              <a:rPr lang="fi-FI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i-FI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että lohta ei ole kalastettu veroa tai muuta maksua vastaan.</a:t>
            </a:r>
            <a:br>
              <a:rPr lang="fi-FI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i-FI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Ruotsi on luopunut laittomasta ”kruununkalastuksestaan” (</a:t>
            </a:r>
            <a:r>
              <a:rPr lang="fi-FI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Fiskerättskommittens</a:t>
            </a:r>
            <a:r>
              <a:rPr lang="fi-FI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i-FI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förslag</a:t>
            </a:r>
            <a:r>
              <a:rPr lang="fi-FI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1947 s.201).</a:t>
            </a:r>
          </a:p>
        </p:txBody>
      </p:sp>
    </p:spTree>
    <p:extLst>
      <p:ext uri="{BB962C8B-B14F-4D97-AF65-F5344CB8AC3E}">
        <p14:creationId xmlns:p14="http://schemas.microsoft.com/office/powerpoint/2010/main" val="90663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8ECAE1-7926-ADE7-AD06-86461523DF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 descr="Jokiseura PowerPoint 16-10.jpg">
            <a:extLst>
              <a:ext uri="{FF2B5EF4-FFF2-40B4-BE49-F238E27FC236}">
                <a16:creationId xmlns:a16="http://schemas.microsoft.com/office/drawing/2014/main" id="{CB135FED-9E0E-88C4-FE25-2B36D7B823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60" y="0"/>
            <a:ext cx="9154160" cy="572135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D6CF54A7-E450-B5A2-C231-E4685D2FDC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0" y="212988"/>
            <a:ext cx="8344958" cy="1268679"/>
          </a:xfrm>
        </p:spPr>
        <p:txBody>
          <a:bodyPr>
            <a:normAutofit/>
          </a:bodyPr>
          <a:lstStyle/>
          <a:p>
            <a:r>
              <a:rPr lang="fi-FI" sz="4000" b="1" spc="-100" dirty="0">
                <a:latin typeface="Calibri"/>
                <a:cs typeface="Calibri"/>
              </a:rPr>
              <a:t>Kalastuksen lailliset osapuolet</a:t>
            </a: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388D4AC4-92AE-E074-5E29-01127AF1EBE7}"/>
              </a:ext>
            </a:extLst>
          </p:cNvPr>
          <p:cNvSpPr txBox="1"/>
          <p:nvPr/>
        </p:nvSpPr>
        <p:spPr>
          <a:xfrm>
            <a:off x="1206500" y="1248923"/>
            <a:ext cx="7186082" cy="3441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/>
              <a:buChar char="•"/>
            </a:pPr>
            <a:r>
              <a:rPr lang="fi-FI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Ruotsin pääneuvottelija Tornionjoella, HAV:n H. Carlstrand, on moneen kertaan todennut, että Tornionjoelle ei voi tehdä kehittämisohjelmaa niin kauan, kuin kysymys </a:t>
            </a:r>
            <a:r>
              <a:rPr lang="fi-FI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regaalioikeudesta</a:t>
            </a:r>
            <a:r>
              <a:rPr lang="fi-FI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on ratkaisematta. </a:t>
            </a:r>
            <a:r>
              <a:rPr lang="fi-FI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Kysymys on siitä tarvitseeko paikallisia kuulla ja otetaanko heidät mukaan</a:t>
            </a:r>
            <a:r>
              <a:rPr lang="fi-FI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/>
              <a:buChar char="•"/>
            </a:pPr>
            <a:r>
              <a:rPr lang="fi-FI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Suomen v</a:t>
            </a:r>
            <a:r>
              <a:rPr lang="fi-FI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iranomainen </a:t>
            </a: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kirjoitti yllättäen v</a:t>
            </a:r>
            <a:r>
              <a:rPr lang="fi-FI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uonna</a:t>
            </a: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2009</a:t>
            </a:r>
            <a:b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i-FI" sz="18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regaali</a:t>
            </a: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-sanan rajajokisopimuksen esitöihin ilman perusteita.</a:t>
            </a:r>
            <a:b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i-FI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Orian</a:t>
            </a:r>
            <a:r>
              <a:rPr lang="fi-FI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i-FI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Bondestamilta</a:t>
            </a:r>
            <a:r>
              <a:rPr lang="fi-FI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saadun sähköpostiviestin mukaan kirjaus ei perustunut selvitykseen. Kirjaus oli </a:t>
            </a:r>
            <a:r>
              <a:rPr lang="fi-FI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regaalin</a:t>
            </a:r>
            <a:r>
              <a:rPr lang="fi-FI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kannalta merkittävä. Suomen lakikokoelmasta löytyy sana </a:t>
            </a:r>
            <a:r>
              <a:rPr lang="fi-FI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regaali</a:t>
            </a:r>
            <a:r>
              <a:rPr lang="fi-FI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johon </a:t>
            </a:r>
            <a:r>
              <a:rPr lang="fi-FI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valtio itse </a:t>
            </a:r>
            <a:r>
              <a:rPr lang="fi-FI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vetoaa.</a:t>
            </a:r>
            <a:br>
              <a:rPr lang="fi-FI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i-FI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MMM:n viehtymys </a:t>
            </a:r>
            <a:r>
              <a:rPr lang="fi-FI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regaaliin</a:t>
            </a: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liittyy ammattikalastuksen edunvalvontaan (vrt. M-L Honkanen)</a:t>
            </a:r>
          </a:p>
        </p:txBody>
      </p:sp>
    </p:spTree>
    <p:extLst>
      <p:ext uri="{BB962C8B-B14F-4D97-AF65-F5344CB8AC3E}">
        <p14:creationId xmlns:p14="http://schemas.microsoft.com/office/powerpoint/2010/main" val="3165529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4866</TotalTime>
  <Words>831</Words>
  <Application>Microsoft Office PowerPoint</Application>
  <PresentationFormat>Bildspel på skärmen (16:10)</PresentationFormat>
  <Paragraphs>41</Paragraphs>
  <Slides>11</Slides>
  <Notes>1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11</vt:i4>
      </vt:variant>
    </vt:vector>
  </HeadingPairs>
  <TitlesOfParts>
    <vt:vector size="15" baseType="lpstr">
      <vt:lpstr>Aptos</vt:lpstr>
      <vt:lpstr>Arial</vt:lpstr>
      <vt:lpstr>Calibri</vt:lpstr>
      <vt:lpstr>Office-teema</vt:lpstr>
      <vt:lpstr>Tornionjoen arvo on lohessa</vt:lpstr>
      <vt:lpstr>Tornionjoen arvo on lohessa</vt:lpstr>
      <vt:lpstr>Tornionjoen arvo on lohessa</vt:lpstr>
      <vt:lpstr>Lohta uhkaa luontokato</vt:lpstr>
      <vt:lpstr>ITÄMEREN LOHIKIINTIÖ on EU-lain 1380/2013 vastainen</vt:lpstr>
      <vt:lpstr>Miksi meitä ei kuulla?</vt:lpstr>
      <vt:lpstr>Kalastuksen lailliset osapuolet</vt:lpstr>
      <vt:lpstr>Kalastuksen lailliset osapuolet</vt:lpstr>
      <vt:lpstr>Kalastuksen lailliset osapuolet</vt:lpstr>
      <vt:lpstr>Kalastuksen lailliset osapuolet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Tornionjoen arvo on lohessa</dc:title>
  <dc:creator>Tornio-Muoniojokiseura ry</dc:creator>
  <cp:lastModifiedBy>Annika Sallisalmi</cp:lastModifiedBy>
  <cp:revision>84</cp:revision>
  <dcterms:created xsi:type="dcterms:W3CDTF">2024-10-03T11:19:56Z</dcterms:created>
  <dcterms:modified xsi:type="dcterms:W3CDTF">2024-11-07T12:39:52Z</dcterms:modified>
</cp:coreProperties>
</file>