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</p:sldMasterIdLst>
  <p:notesMasterIdLst>
    <p:notesMasterId r:id="rId13"/>
  </p:notesMasterIdLst>
  <p:sldIdLst>
    <p:sldId id="892" r:id="rId6"/>
    <p:sldId id="893" r:id="rId7"/>
    <p:sldId id="894" r:id="rId8"/>
    <p:sldId id="258" r:id="rId9"/>
    <p:sldId id="895" r:id="rId10"/>
    <p:sldId id="896" r:id="rId11"/>
    <p:sldId id="322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630D5E-2B7E-4A50-A0E1-9BDF0485CA34}" v="25" dt="2024-10-11T09:48:32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244" autoAdjust="0"/>
  </p:normalViewPr>
  <p:slideViewPr>
    <p:cSldViewPr snapToGrid="0">
      <p:cViewPr varScale="1">
        <p:scale>
          <a:sx n="76" d="100"/>
          <a:sy n="76" d="100"/>
        </p:scale>
        <p:origin x="89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A5109-FB43-4FE3-B4F6-66755398D73A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73220-0C4A-4EE7-AF10-65F24F64B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782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73220-0C4A-4EE7-AF10-65F24F64BE3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439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73220-0C4A-4EE7-AF10-65F24F64BE3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995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73220-0C4A-4EE7-AF10-65F24F64BE3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409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73220-0C4A-4EE7-AF10-65F24F64BE3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459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EA8368-61B8-4172-A867-5F413B79B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7B40002-B320-4E23-BA07-F3CCB9985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57C3735-6486-43A1-A07E-19F1B229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7CC02B-DA14-4AEB-9CFB-374FFE3D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655B73-1205-41BF-9620-1B76172C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934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928998-616E-4809-B558-E98A3335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1B09F38-A6B6-49BE-81EF-9EA899D9F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5F2201-31AA-4725-8F21-FB9DB8FC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2C1845-7C1F-4BA5-B19B-D31EB9F6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20B3CF-B4B4-474F-AEA0-96C223DC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027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C540DDF-CB1C-4A17-A6FC-2E4424981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0EA1DB7-146F-4B44-8684-CDAF68E1C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9F1704-5BD3-44B9-B316-8243E57D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D95B87-934B-4A04-823D-1494E4B3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D657CC-DA68-46C3-A9B6-1CB09BA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4498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+tekstit 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1">
            <a:extLst>
              <a:ext uri="{FF2B5EF4-FFF2-40B4-BE49-F238E27FC236}">
                <a16:creationId xmlns:a16="http://schemas.microsoft.com/office/drawing/2014/main" id="{9FE298B5-8869-3543-8E7F-87053CAA14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7013" y="225423"/>
            <a:ext cx="11737975" cy="6407151"/>
          </a:xfrm>
          <a:custGeom>
            <a:avLst/>
            <a:gdLst>
              <a:gd name="connsiteX0" fmla="*/ 0 w 11737975"/>
              <a:gd name="connsiteY0" fmla="*/ 0 h 6407151"/>
              <a:gd name="connsiteX1" fmla="*/ 225424 w 11737975"/>
              <a:gd name="connsiteY1" fmla="*/ 0 h 6407151"/>
              <a:gd name="connsiteX2" fmla="*/ 225424 w 11737975"/>
              <a:gd name="connsiteY2" fmla="*/ 971329 h 6407151"/>
              <a:gd name="connsiteX3" fmla="*/ 1092961 w 11737975"/>
              <a:gd name="connsiteY3" fmla="*/ 971329 h 6407151"/>
              <a:gd name="connsiteX4" fmla="*/ 1092961 w 11737975"/>
              <a:gd name="connsiteY4" fmla="*/ 0 h 6407151"/>
              <a:gd name="connsiteX5" fmla="*/ 11737975 w 11737975"/>
              <a:gd name="connsiteY5" fmla="*/ 0 h 6407151"/>
              <a:gd name="connsiteX6" fmla="*/ 11737975 w 11737975"/>
              <a:gd name="connsiteY6" fmla="*/ 6407151 h 6407151"/>
              <a:gd name="connsiteX7" fmla="*/ 0 w 11737975"/>
              <a:gd name="connsiteY7" fmla="*/ 6407151 h 64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1">
                <a:moveTo>
                  <a:pt x="0" y="0"/>
                </a:moveTo>
                <a:lnTo>
                  <a:pt x="225424" y="0"/>
                </a:lnTo>
                <a:lnTo>
                  <a:pt x="225424" y="971329"/>
                </a:lnTo>
                <a:lnTo>
                  <a:pt x="1092961" y="971329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1"/>
                </a:lnTo>
                <a:lnTo>
                  <a:pt x="0" y="640715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</a:t>
            </a:r>
            <a:br>
              <a:rPr lang="fi-FI" dirty="0"/>
            </a:br>
            <a:r>
              <a:rPr lang="fi-FI" dirty="0"/>
              <a:t>lisätäksesi kuvan. Kuvaa voi asemoida </a:t>
            </a:r>
            <a:br>
              <a:rPr lang="fi-FI" dirty="0"/>
            </a:br>
            <a:r>
              <a:rPr lang="fi-FI" dirty="0"/>
              <a:t>kehyksessä rajaustoiminnolla. </a:t>
            </a:r>
            <a:br>
              <a:rPr lang="fi-FI" dirty="0"/>
            </a:br>
            <a:r>
              <a:rPr lang="fi-FI" dirty="0"/>
              <a:t>Kuvan vaihto: poista vanha kuva </a:t>
            </a:r>
            <a:br>
              <a:rPr lang="fi-FI" dirty="0"/>
            </a:br>
            <a:r>
              <a:rPr lang="fi-FI" dirty="0"/>
              <a:t>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</a:t>
            </a:r>
            <a:br>
              <a:rPr lang="fi-FI" dirty="0"/>
            </a:br>
            <a:r>
              <a:rPr lang="fi-FI" dirty="0"/>
              <a:t>kuva kuvapaikkaan.</a:t>
            </a:r>
          </a:p>
        </p:txBody>
      </p:sp>
      <p:pic>
        <p:nvPicPr>
          <p:cNvPr id="14" name="Picture 30">
            <a:extLst>
              <a:ext uri="{FF2B5EF4-FFF2-40B4-BE49-F238E27FC236}">
                <a16:creationId xmlns:a16="http://schemas.microsoft.com/office/drawing/2014/main" id="{A0E107A5-743A-F94D-AD42-E255C9445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863" y="1383812"/>
            <a:ext cx="4752825" cy="550508"/>
          </a:xfrm>
          <a:solidFill>
            <a:schemeClr val="tx1"/>
          </a:solidFill>
        </p:spPr>
        <p:txBody>
          <a:bodyPr wrap="square" lIns="251999" tIns="180000" rIns="432000" bIns="36000" numCol="1" anchor="b" anchorCtr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5863" y="1934318"/>
            <a:ext cx="4752825" cy="3230966"/>
          </a:xfrm>
          <a:solidFill>
            <a:schemeClr val="tx1"/>
          </a:solidFill>
        </p:spPr>
        <p:txBody>
          <a:bodyPr wrap="square" lIns="251999" tIns="108000" rIns="432000" bIns="251999" numCol="1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i="0" cap="none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alaotsikko</a:t>
            </a:r>
            <a:r>
              <a:rPr lang="en-GB" dirty="0"/>
              <a:t> tai </a:t>
            </a:r>
            <a:r>
              <a:rPr lang="en-GB" dirty="0" err="1"/>
              <a:t>muu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6" name="Tekstin paikkamerkki 18">
            <a:extLst>
              <a:ext uri="{FF2B5EF4-FFF2-40B4-BE49-F238E27FC236}">
                <a16:creationId xmlns:a16="http://schemas.microsoft.com/office/drawing/2014/main" id="{12BA7F4F-EB23-7A40-9198-0EAF4CA9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</p:spTree>
    <p:extLst>
      <p:ext uri="{BB962C8B-B14F-4D97-AF65-F5344CB8AC3E}">
        <p14:creationId xmlns:p14="http://schemas.microsoft.com/office/powerpoint/2010/main" val="284990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CD9D3-294F-F347-A22F-948C65439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81"/>
          <a:stretch/>
        </p:blipFill>
        <p:spPr>
          <a:xfrm>
            <a:off x="153543" y="97658"/>
            <a:ext cx="6469030" cy="6764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CC8FE-A100-9747-90DF-145FC262C9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8791" y="5799538"/>
            <a:ext cx="2787757" cy="560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B5A30-C6F9-864A-B3B6-044319972C57}"/>
              </a:ext>
            </a:extLst>
          </p:cNvPr>
          <p:cNvSpPr txBox="1"/>
          <p:nvPr userDrawn="1"/>
        </p:nvSpPr>
        <p:spPr>
          <a:xfrm>
            <a:off x="7392143" y="4581128"/>
            <a:ext cx="4264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/>
              <a:t>Suojelemme</a:t>
            </a:r>
            <a:r>
              <a:rPr lang="en-GB" sz="2000" b="1" dirty="0"/>
              <a:t> </a:t>
            </a:r>
            <a:r>
              <a:rPr lang="en-GB" sz="2000" b="1" dirty="0" err="1"/>
              <a:t>luontoa</a:t>
            </a:r>
            <a:r>
              <a:rPr lang="en-GB" sz="2000" b="1" dirty="0"/>
              <a:t> </a:t>
            </a:r>
            <a:r>
              <a:rPr lang="en-GB" sz="2000" b="1" dirty="0" err="1"/>
              <a:t>ja</a:t>
            </a:r>
            <a:r>
              <a:rPr lang="en-GB" sz="2000" b="1" dirty="0"/>
              <a:t> </a:t>
            </a:r>
            <a:r>
              <a:rPr lang="en-GB" sz="2000" b="1" dirty="0" err="1"/>
              <a:t>ratkaisemme</a:t>
            </a:r>
            <a:r>
              <a:rPr lang="en-GB" sz="2000" b="1" dirty="0"/>
              <a:t> </a:t>
            </a:r>
            <a:r>
              <a:rPr lang="en-GB" sz="2000" b="1" dirty="0" err="1"/>
              <a:t>ympäristöongelmia</a:t>
            </a:r>
            <a:r>
              <a:rPr lang="en-GB" sz="2000" b="1" dirty="0"/>
              <a:t> </a:t>
            </a:r>
            <a:br>
              <a:rPr lang="en-GB" sz="2000" b="1" dirty="0"/>
            </a:b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luonnon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ja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ihmisten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hyväksi</a:t>
            </a:r>
            <a:endParaRPr lang="en-FI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C93CBA-4C7C-AF4E-94D2-8BF37E1CA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0234" y="2276872"/>
            <a:ext cx="4891766" cy="1225629"/>
          </a:xfrm>
          <a:solidFill>
            <a:schemeClr val="tx1"/>
          </a:solidFill>
        </p:spPr>
        <p:txBody>
          <a:bodyPr wrap="square" lIns="251999" tIns="360000" rIns="432000" bIns="360000" anchor="b" anchorCtr="0">
            <a:sp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Kiitosteksti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Kuvan paikkamerkki 21">
            <a:extLst>
              <a:ext uri="{FF2B5EF4-FFF2-40B4-BE49-F238E27FC236}">
                <a16:creationId xmlns:a16="http://schemas.microsoft.com/office/drawing/2014/main" id="{E87CC2A9-8A6C-9645-AC92-F52133B6BF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7013" y="225423"/>
            <a:ext cx="11737975" cy="6407151"/>
          </a:xfrm>
          <a:custGeom>
            <a:avLst/>
            <a:gdLst>
              <a:gd name="connsiteX0" fmla="*/ 0 w 11737975"/>
              <a:gd name="connsiteY0" fmla="*/ 0 h 6407151"/>
              <a:gd name="connsiteX1" fmla="*/ 225424 w 11737975"/>
              <a:gd name="connsiteY1" fmla="*/ 0 h 6407151"/>
              <a:gd name="connsiteX2" fmla="*/ 225424 w 11737975"/>
              <a:gd name="connsiteY2" fmla="*/ 971329 h 6407151"/>
              <a:gd name="connsiteX3" fmla="*/ 1092961 w 11737975"/>
              <a:gd name="connsiteY3" fmla="*/ 971329 h 6407151"/>
              <a:gd name="connsiteX4" fmla="*/ 1092961 w 11737975"/>
              <a:gd name="connsiteY4" fmla="*/ 0 h 6407151"/>
              <a:gd name="connsiteX5" fmla="*/ 11737975 w 11737975"/>
              <a:gd name="connsiteY5" fmla="*/ 0 h 6407151"/>
              <a:gd name="connsiteX6" fmla="*/ 11737975 w 11737975"/>
              <a:gd name="connsiteY6" fmla="*/ 6407151 h 6407151"/>
              <a:gd name="connsiteX7" fmla="*/ 0 w 11737975"/>
              <a:gd name="connsiteY7" fmla="*/ 6407151 h 64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1">
                <a:moveTo>
                  <a:pt x="0" y="0"/>
                </a:moveTo>
                <a:lnTo>
                  <a:pt x="225424" y="0"/>
                </a:lnTo>
                <a:lnTo>
                  <a:pt x="225424" y="971329"/>
                </a:lnTo>
                <a:lnTo>
                  <a:pt x="1092961" y="971329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1"/>
                </a:lnTo>
                <a:lnTo>
                  <a:pt x="0" y="640715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C4D927-0BBE-6446-B2AD-7B22A9588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63D0AD-C227-184E-B263-81EF0847E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8000" y="4296869"/>
            <a:ext cx="6084000" cy="1724227"/>
          </a:xfrm>
          <a:solidFill>
            <a:schemeClr val="tx1"/>
          </a:solidFill>
        </p:spPr>
        <p:txBody>
          <a:bodyPr wrap="square" lIns="251999" tIns="360000" rIns="432000" bIns="360000" anchor="b" anchorCtr="0">
            <a:sp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tähän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25" name="Tekstin paikkamerkki 18">
            <a:extLst>
              <a:ext uri="{FF2B5EF4-FFF2-40B4-BE49-F238E27FC236}">
                <a16:creationId xmlns:a16="http://schemas.microsoft.com/office/drawing/2014/main" id="{16CE2C12-A009-1B4E-A06B-79907AD741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</p:spTree>
    <p:extLst>
      <p:ext uri="{BB962C8B-B14F-4D97-AF65-F5344CB8AC3E}">
        <p14:creationId xmlns:p14="http://schemas.microsoft.com/office/powerpoint/2010/main" val="631314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+kuva v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934F1F6-4F3A-B14D-86B8-3A365FAB869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11900" y="1231899"/>
            <a:ext cx="5646738" cy="540066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231899"/>
            <a:ext cx="5647197" cy="5400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sisältö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67E042AE-31EA-6B4D-BCE7-717E6F360E8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sp>
        <p:nvSpPr>
          <p:cNvPr id="14" name="Tekstin paikkamerkki 18">
            <a:extLst>
              <a:ext uri="{FF2B5EF4-FFF2-40B4-BE49-F238E27FC236}">
                <a16:creationId xmlns:a16="http://schemas.microsoft.com/office/drawing/2014/main" id="{BDDDDC73-C5E4-3E41-94E0-BB38BD24E7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C8C0A96D-BED8-B547-B8CF-CB2A0D671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9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+kuva v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D3724E2A-019B-E845-9749-FCA02DBF8D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71281" y="1231899"/>
            <a:ext cx="7087357" cy="540066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232370"/>
            <a:ext cx="4279047" cy="540019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sisältö</a:t>
            </a:r>
            <a:r>
              <a:rPr lang="en-GB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0981C-C0C0-BA48-BDC3-4E1F50FE7514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1D2D1A60-F297-C842-B9F6-4500387FBEB0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sp>
        <p:nvSpPr>
          <p:cNvPr id="14" name="Tekstin paikkamerkki 18">
            <a:extLst>
              <a:ext uri="{FF2B5EF4-FFF2-40B4-BE49-F238E27FC236}">
                <a16:creationId xmlns:a16="http://schemas.microsoft.com/office/drawing/2014/main" id="{44536F39-8D7D-F14F-AD1B-46ACB39851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910910F6-AD00-424B-8531-8008F47D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5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+kuva oi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934F1F6-4F3A-B14D-86B8-3A365FAB869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38" y="1231899"/>
            <a:ext cx="5646738" cy="540066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2025" y="1231899"/>
            <a:ext cx="5647197" cy="5400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sisältö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67E042AE-31EA-6B4D-BCE7-717E6F360E8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sp>
        <p:nvSpPr>
          <p:cNvPr id="14" name="Tekstin paikkamerkki 18">
            <a:extLst>
              <a:ext uri="{FF2B5EF4-FFF2-40B4-BE49-F238E27FC236}">
                <a16:creationId xmlns:a16="http://schemas.microsoft.com/office/drawing/2014/main" id="{BDDDDC73-C5E4-3E41-94E0-BB38BD24E7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FD3C56D-8AE0-8946-9FEB-CA6414F3F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+kuva oi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D3724E2A-019B-E845-9749-FCA02DBF8D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2779" y="1231899"/>
            <a:ext cx="7087357" cy="540066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79591" y="1232370"/>
            <a:ext cx="4279047" cy="540019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sisältö</a:t>
            </a:r>
            <a:r>
              <a:rPr lang="en-GB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0981C-C0C0-BA48-BDC3-4E1F50FE7514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1D2D1A60-F297-C842-B9F6-4500387FBEB0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sp>
        <p:nvSpPr>
          <p:cNvPr id="7" name="Tekstin paikkamerkki 18">
            <a:extLst>
              <a:ext uri="{FF2B5EF4-FFF2-40B4-BE49-F238E27FC236}">
                <a16:creationId xmlns:a16="http://schemas.microsoft.com/office/drawing/2014/main" id="{F7FFFE75-D18C-964B-8D8D-5A99CC21E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CD22701-893D-F24C-8A53-BCB8BED5D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1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231899"/>
            <a:ext cx="5647197" cy="5400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sisältö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67E042AE-31EA-6B4D-BCE7-717E6F360E8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8B5FC42-5C63-9D40-80C2-8498DFB2041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12024" y="1231899"/>
            <a:ext cx="5647197" cy="5400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sisältö</a:t>
            </a:r>
            <a:r>
              <a:rPr lang="en-GB" dirty="0"/>
              <a:t>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4732477-CD58-DA4E-894C-0C1A3F3FE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2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0A08B-E5D3-462F-ADE5-450B427A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5AB382-1B65-40A0-8CED-03EFD52A7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1BFBDC-0183-4110-AB69-EB6B630A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993051-E4F5-4E36-ABDC-1C0B7147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4304C9-ECA4-4936-B580-4584A87B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205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67E042AE-31EA-6B4D-BCE7-717E6F360E8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4732477-CD58-DA4E-894C-0C1A3F3FE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BD352324-F193-244F-BEC9-9C72F5302E8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2197" y="1231899"/>
            <a:ext cx="11726442" cy="540066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11" name="Tekstin paikkamerkki 18">
            <a:extLst>
              <a:ext uri="{FF2B5EF4-FFF2-40B4-BE49-F238E27FC236}">
                <a16:creationId xmlns:a16="http://schemas.microsoft.com/office/drawing/2014/main" id="{04E546FA-75D4-B24F-8F3A-CA5BC302B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</p:spTree>
    <p:extLst>
      <p:ext uri="{BB962C8B-B14F-4D97-AF65-F5344CB8AC3E}">
        <p14:creationId xmlns:p14="http://schemas.microsoft.com/office/powerpoint/2010/main" val="890022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934F1F6-4F3A-B14D-86B8-3A365FAB869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38" y="1231899"/>
            <a:ext cx="5646738" cy="540066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67E042AE-31EA-6B4D-BCE7-717E6F360E8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sp>
        <p:nvSpPr>
          <p:cNvPr id="14" name="Tekstin paikkamerkki 18">
            <a:extLst>
              <a:ext uri="{FF2B5EF4-FFF2-40B4-BE49-F238E27FC236}">
                <a16:creationId xmlns:a16="http://schemas.microsoft.com/office/drawing/2014/main" id="{BDDDDC73-C5E4-3E41-94E0-BB38BD24E7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FD3C56D-8AE0-8946-9FEB-CA6414F3F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683979D7-7113-0F4B-AA72-72EDE8E4CB8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11900" y="1231899"/>
            <a:ext cx="5646738" cy="540066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10" name="Tekstin paikkamerkki 18">
            <a:extLst>
              <a:ext uri="{FF2B5EF4-FFF2-40B4-BE49-F238E27FC236}">
                <a16:creationId xmlns:a16="http://schemas.microsoft.com/office/drawing/2014/main" id="{282ECFD4-5256-644A-AF4B-5CB55D3D85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</p:spTree>
    <p:extLst>
      <p:ext uri="{BB962C8B-B14F-4D97-AF65-F5344CB8AC3E}">
        <p14:creationId xmlns:p14="http://schemas.microsoft.com/office/powerpoint/2010/main" val="3835192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4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934F1F6-4F3A-B14D-86B8-3A365FAB869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38" y="4165012"/>
            <a:ext cx="5746372" cy="24675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6">
            <a:extLst>
              <a:ext uri="{FF2B5EF4-FFF2-40B4-BE49-F238E27FC236}">
                <a16:creationId xmlns:a16="http://schemas.microsoft.com/office/drawing/2014/main" id="{67E042AE-31EA-6B4D-BCE7-717E6F360E8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Tähän tulee otsikko</a:t>
            </a:r>
            <a:endParaRPr lang="en-US" dirty="0"/>
          </a:p>
        </p:txBody>
      </p:sp>
      <p:sp>
        <p:nvSpPr>
          <p:cNvPr id="14" name="Tekstin paikkamerkki 18">
            <a:extLst>
              <a:ext uri="{FF2B5EF4-FFF2-40B4-BE49-F238E27FC236}">
                <a16:creationId xmlns:a16="http://schemas.microsoft.com/office/drawing/2014/main" id="{BDDDDC73-C5E4-3E41-94E0-BB38BD24E7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FD3C56D-8AE0-8946-9FEB-CA6414F3F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683979D7-7113-0F4B-AA72-72EDE8E4CB8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1806" y="4165012"/>
            <a:ext cx="5746832" cy="24675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10" name="Tekstin paikkamerkki 18">
            <a:extLst>
              <a:ext uri="{FF2B5EF4-FFF2-40B4-BE49-F238E27FC236}">
                <a16:creationId xmlns:a16="http://schemas.microsoft.com/office/drawing/2014/main" id="{282ECFD4-5256-644A-AF4B-5CB55D3D85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B4DCBB19-B05B-BA42-8826-EA237AC4991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2780" y="1231900"/>
            <a:ext cx="5746832" cy="27011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6444D1DE-6BB0-A740-BD6E-ADC495A8D4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11806" y="1231900"/>
            <a:ext cx="5746832" cy="27011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16" name="Tekstin paikkamerkki 18">
            <a:extLst>
              <a:ext uri="{FF2B5EF4-FFF2-40B4-BE49-F238E27FC236}">
                <a16:creationId xmlns:a16="http://schemas.microsoft.com/office/drawing/2014/main" id="{8A99C528-5B35-F448-9F47-0C828BE48C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367" y="3651379"/>
            <a:ext cx="4608513" cy="2159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sp>
        <p:nvSpPr>
          <p:cNvPr id="17" name="Tekstin paikkamerkki 18">
            <a:extLst>
              <a:ext uri="{FF2B5EF4-FFF2-40B4-BE49-F238E27FC236}">
                <a16:creationId xmlns:a16="http://schemas.microsoft.com/office/drawing/2014/main" id="{6085CB7C-1685-F34C-A29C-C3E9B4A1D0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453" y="3651379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</p:spTree>
    <p:extLst>
      <p:ext uri="{BB962C8B-B14F-4D97-AF65-F5344CB8AC3E}">
        <p14:creationId xmlns:p14="http://schemas.microsoft.com/office/powerpoint/2010/main" val="397211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ikki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Kuvan paikkamerkki 23">
            <a:extLst>
              <a:ext uri="{FF2B5EF4-FFF2-40B4-BE49-F238E27FC236}">
                <a16:creationId xmlns:a16="http://schemas.microsoft.com/office/drawing/2014/main" id="{A7E1313F-2C72-BC4C-AC0E-CEF2197B3C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5999" y="230441"/>
            <a:ext cx="5863221" cy="6402133"/>
          </a:xfrm>
          <a:custGeom>
            <a:avLst/>
            <a:gdLst>
              <a:gd name="connsiteX0" fmla="*/ 0 w 5863221"/>
              <a:gd name="connsiteY0" fmla="*/ 0 h 6402133"/>
              <a:gd name="connsiteX1" fmla="*/ 4759223 w 5863221"/>
              <a:gd name="connsiteY1" fmla="*/ 0 h 6402133"/>
              <a:gd name="connsiteX2" fmla="*/ 4759223 w 5863221"/>
              <a:gd name="connsiteY2" fmla="*/ 966993 h 6402133"/>
              <a:gd name="connsiteX3" fmla="*/ 5626759 w 5863221"/>
              <a:gd name="connsiteY3" fmla="*/ 966993 h 6402133"/>
              <a:gd name="connsiteX4" fmla="*/ 5626759 w 5863221"/>
              <a:gd name="connsiteY4" fmla="*/ 0 h 6402133"/>
              <a:gd name="connsiteX5" fmla="*/ 5863221 w 5863221"/>
              <a:gd name="connsiteY5" fmla="*/ 0 h 6402133"/>
              <a:gd name="connsiteX6" fmla="*/ 5863221 w 5863221"/>
              <a:gd name="connsiteY6" fmla="*/ 6402133 h 6402133"/>
              <a:gd name="connsiteX7" fmla="*/ 0 w 5863221"/>
              <a:gd name="connsiteY7" fmla="*/ 6402133 h 640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63221" h="6402133">
                <a:moveTo>
                  <a:pt x="0" y="0"/>
                </a:moveTo>
                <a:lnTo>
                  <a:pt x="4759223" y="0"/>
                </a:lnTo>
                <a:lnTo>
                  <a:pt x="4759223" y="966993"/>
                </a:lnTo>
                <a:lnTo>
                  <a:pt x="5626759" y="966993"/>
                </a:lnTo>
                <a:lnTo>
                  <a:pt x="5626759" y="0"/>
                </a:lnTo>
                <a:lnTo>
                  <a:pt x="5863221" y="0"/>
                </a:lnTo>
                <a:lnTo>
                  <a:pt x="5863221" y="6402133"/>
                </a:lnTo>
                <a:lnTo>
                  <a:pt x="0" y="640213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14" name="Title Placeholder 6">
            <a:extLst>
              <a:ext uri="{FF2B5EF4-FFF2-40B4-BE49-F238E27FC236}">
                <a16:creationId xmlns:a16="http://schemas.microsoft.com/office/drawing/2014/main" id="{BFC568F6-9B1E-944F-A435-C36A0F722793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48155" y="225424"/>
            <a:ext cx="5847845" cy="6402133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540000" rIns="360000" bIns="900000" rtlCol="0" anchor="ctr">
            <a:noAutofit/>
          </a:bodyPr>
          <a:lstStyle>
            <a:lvl1pPr>
              <a:lnSpc>
                <a:spcPct val="100000"/>
              </a:lnSpc>
              <a:defRPr sz="30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Väliotsikko</a:t>
            </a:r>
            <a:r>
              <a:rPr lang="en-GB" dirty="0"/>
              <a:t>, </a:t>
            </a:r>
            <a:r>
              <a:rPr lang="en-GB" dirty="0" err="1"/>
              <a:t>nostoteksti</a:t>
            </a:r>
            <a:r>
              <a:rPr lang="en-GB" dirty="0"/>
              <a:t> tai </a:t>
            </a:r>
            <a:r>
              <a:rPr lang="en-GB" dirty="0" err="1"/>
              <a:t>lainaus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US" dirty="0"/>
          </a:p>
        </p:txBody>
      </p:sp>
      <p:sp>
        <p:nvSpPr>
          <p:cNvPr id="10" name="Tekstin paikkamerkki 18">
            <a:extLst>
              <a:ext uri="{FF2B5EF4-FFF2-40B4-BE49-F238E27FC236}">
                <a16:creationId xmlns:a16="http://schemas.microsoft.com/office/drawing/2014/main" id="{E1900D29-7B54-D645-9393-33E0B754E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11" name="Picture 30">
            <a:extLst>
              <a:ext uri="{FF2B5EF4-FFF2-40B4-BE49-F238E27FC236}">
                <a16:creationId xmlns:a16="http://schemas.microsoft.com/office/drawing/2014/main" id="{5E345E71-D080-7E42-9090-C9594BFF9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0773" y="225426"/>
            <a:ext cx="867536" cy="9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77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ikki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2980CF27-7F7D-BE4B-A2A5-4BB4AD299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615DD781-1CDA-F949-AC10-013FE134038A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48155" y="225424"/>
            <a:ext cx="11711065" cy="6402133"/>
          </a:xfrm>
          <a:custGeom>
            <a:avLst/>
            <a:gdLst>
              <a:gd name="connsiteX0" fmla="*/ 0 w 11711065"/>
              <a:gd name="connsiteY0" fmla="*/ 0 h 6402133"/>
              <a:gd name="connsiteX1" fmla="*/ 204283 w 11711065"/>
              <a:gd name="connsiteY1" fmla="*/ 0 h 6402133"/>
              <a:gd name="connsiteX2" fmla="*/ 204283 w 11711065"/>
              <a:gd name="connsiteY2" fmla="*/ 971328 h 6402133"/>
              <a:gd name="connsiteX3" fmla="*/ 1071818 w 11711065"/>
              <a:gd name="connsiteY3" fmla="*/ 971328 h 6402133"/>
              <a:gd name="connsiteX4" fmla="*/ 1071818 w 11711065"/>
              <a:gd name="connsiteY4" fmla="*/ 0 h 6402133"/>
              <a:gd name="connsiteX5" fmla="*/ 11711065 w 11711065"/>
              <a:gd name="connsiteY5" fmla="*/ 0 h 6402133"/>
              <a:gd name="connsiteX6" fmla="*/ 11711065 w 11711065"/>
              <a:gd name="connsiteY6" fmla="*/ 6402133 h 6402133"/>
              <a:gd name="connsiteX7" fmla="*/ 0 w 11711065"/>
              <a:gd name="connsiteY7" fmla="*/ 6402133 h 640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11065" h="6402133">
                <a:moveTo>
                  <a:pt x="0" y="0"/>
                </a:moveTo>
                <a:lnTo>
                  <a:pt x="204283" y="0"/>
                </a:lnTo>
                <a:lnTo>
                  <a:pt x="204283" y="971328"/>
                </a:lnTo>
                <a:lnTo>
                  <a:pt x="1071818" y="971328"/>
                </a:lnTo>
                <a:lnTo>
                  <a:pt x="1071818" y="0"/>
                </a:lnTo>
                <a:lnTo>
                  <a:pt x="11711065" y="0"/>
                </a:lnTo>
                <a:lnTo>
                  <a:pt x="11711065" y="6402133"/>
                </a:lnTo>
                <a:lnTo>
                  <a:pt x="0" y="640213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360000" tIns="540000" rIns="360000" bIns="900000" rtlCol="0" anchor="ctr">
            <a:noAutofit/>
          </a:bodyPr>
          <a:lstStyle>
            <a:lvl1pPr algn="ctr">
              <a:lnSpc>
                <a:spcPct val="100000"/>
              </a:lnSpc>
              <a:defRPr sz="30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Väliotsikko</a:t>
            </a:r>
            <a:r>
              <a:rPr lang="en-GB" dirty="0"/>
              <a:t>, </a:t>
            </a:r>
            <a:r>
              <a:rPr lang="en-GB" dirty="0" err="1"/>
              <a:t>nostoteksti</a:t>
            </a:r>
            <a:r>
              <a:rPr lang="en-GB" dirty="0"/>
              <a:t> tai </a:t>
            </a:r>
            <a:r>
              <a:rPr lang="en-GB" dirty="0" err="1"/>
              <a:t>lainaus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41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+tekstit 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7899F43A-E251-9142-A156-874C1B8E398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7011" y="230441"/>
            <a:ext cx="11732210" cy="6402133"/>
          </a:xfrm>
          <a:custGeom>
            <a:avLst/>
            <a:gdLst>
              <a:gd name="connsiteX0" fmla="*/ 0 w 11732210"/>
              <a:gd name="connsiteY0" fmla="*/ 0 h 6402133"/>
              <a:gd name="connsiteX1" fmla="*/ 10628211 w 11732210"/>
              <a:gd name="connsiteY1" fmla="*/ 0 h 6402133"/>
              <a:gd name="connsiteX2" fmla="*/ 10628211 w 11732210"/>
              <a:gd name="connsiteY2" fmla="*/ 967117 h 6402133"/>
              <a:gd name="connsiteX3" fmla="*/ 11495747 w 11732210"/>
              <a:gd name="connsiteY3" fmla="*/ 967117 h 6402133"/>
              <a:gd name="connsiteX4" fmla="*/ 11495747 w 11732210"/>
              <a:gd name="connsiteY4" fmla="*/ 0 h 6402133"/>
              <a:gd name="connsiteX5" fmla="*/ 11732210 w 11732210"/>
              <a:gd name="connsiteY5" fmla="*/ 0 h 6402133"/>
              <a:gd name="connsiteX6" fmla="*/ 11732210 w 11732210"/>
              <a:gd name="connsiteY6" fmla="*/ 6402133 h 6402133"/>
              <a:gd name="connsiteX7" fmla="*/ 0 w 11732210"/>
              <a:gd name="connsiteY7" fmla="*/ 6402133 h 640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2210" h="6402133">
                <a:moveTo>
                  <a:pt x="0" y="0"/>
                </a:moveTo>
                <a:lnTo>
                  <a:pt x="10628211" y="0"/>
                </a:lnTo>
                <a:lnTo>
                  <a:pt x="10628211" y="967117"/>
                </a:lnTo>
                <a:lnTo>
                  <a:pt x="11495747" y="967117"/>
                </a:lnTo>
                <a:lnTo>
                  <a:pt x="11495747" y="0"/>
                </a:lnTo>
                <a:lnTo>
                  <a:pt x="11732210" y="0"/>
                </a:lnTo>
                <a:lnTo>
                  <a:pt x="11732210" y="6402133"/>
                </a:lnTo>
                <a:lnTo>
                  <a:pt x="0" y="640213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1383812"/>
            <a:ext cx="4691061" cy="550508"/>
          </a:xfrm>
          <a:solidFill>
            <a:schemeClr val="tx1"/>
          </a:solidFill>
        </p:spPr>
        <p:txBody>
          <a:bodyPr wrap="square" lIns="432000" tIns="180000" rIns="251999" bIns="36000" numCol="1" anchor="b" anchorCtr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1932295"/>
            <a:ext cx="4691061" cy="3605428"/>
          </a:xfrm>
          <a:solidFill>
            <a:schemeClr val="tx1"/>
          </a:solidFill>
        </p:spPr>
        <p:txBody>
          <a:bodyPr wrap="square" lIns="432000" tIns="108000" rIns="251999" bIns="251999" numCol="1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i="0" cap="none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alaotsikko</a:t>
            </a:r>
            <a:r>
              <a:rPr lang="en-GB" dirty="0"/>
              <a:t> tai </a:t>
            </a:r>
            <a:r>
              <a:rPr lang="en-GB" dirty="0" err="1"/>
              <a:t>muu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Tekstin paikkamerkki 18">
            <a:extLst>
              <a:ext uri="{FF2B5EF4-FFF2-40B4-BE49-F238E27FC236}">
                <a16:creationId xmlns:a16="http://schemas.microsoft.com/office/drawing/2014/main" id="{0F212EC4-424F-E241-9843-70F8AEE350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  <p:pic>
        <p:nvPicPr>
          <p:cNvPr id="13" name="Picture 30">
            <a:extLst>
              <a:ext uri="{FF2B5EF4-FFF2-40B4-BE49-F238E27FC236}">
                <a16:creationId xmlns:a16="http://schemas.microsoft.com/office/drawing/2014/main" id="{CDBF96B0-7203-0B47-B3AF-E300697A7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0773" y="225426"/>
            <a:ext cx="867536" cy="9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87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+tekstit 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1">
            <a:extLst>
              <a:ext uri="{FF2B5EF4-FFF2-40B4-BE49-F238E27FC236}">
                <a16:creationId xmlns:a16="http://schemas.microsoft.com/office/drawing/2014/main" id="{9FE298B5-8869-3543-8E7F-87053CAA14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7013" y="225423"/>
            <a:ext cx="11737975" cy="6407151"/>
          </a:xfrm>
          <a:custGeom>
            <a:avLst/>
            <a:gdLst>
              <a:gd name="connsiteX0" fmla="*/ 0 w 11737975"/>
              <a:gd name="connsiteY0" fmla="*/ 0 h 6407151"/>
              <a:gd name="connsiteX1" fmla="*/ 225424 w 11737975"/>
              <a:gd name="connsiteY1" fmla="*/ 0 h 6407151"/>
              <a:gd name="connsiteX2" fmla="*/ 225424 w 11737975"/>
              <a:gd name="connsiteY2" fmla="*/ 971329 h 6407151"/>
              <a:gd name="connsiteX3" fmla="*/ 1092961 w 11737975"/>
              <a:gd name="connsiteY3" fmla="*/ 971329 h 6407151"/>
              <a:gd name="connsiteX4" fmla="*/ 1092961 w 11737975"/>
              <a:gd name="connsiteY4" fmla="*/ 0 h 6407151"/>
              <a:gd name="connsiteX5" fmla="*/ 11737975 w 11737975"/>
              <a:gd name="connsiteY5" fmla="*/ 0 h 6407151"/>
              <a:gd name="connsiteX6" fmla="*/ 11737975 w 11737975"/>
              <a:gd name="connsiteY6" fmla="*/ 6407151 h 6407151"/>
              <a:gd name="connsiteX7" fmla="*/ 0 w 11737975"/>
              <a:gd name="connsiteY7" fmla="*/ 6407151 h 64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1">
                <a:moveTo>
                  <a:pt x="0" y="0"/>
                </a:moveTo>
                <a:lnTo>
                  <a:pt x="225424" y="0"/>
                </a:lnTo>
                <a:lnTo>
                  <a:pt x="225424" y="971329"/>
                </a:lnTo>
                <a:lnTo>
                  <a:pt x="1092961" y="971329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1"/>
                </a:lnTo>
                <a:lnTo>
                  <a:pt x="0" y="640715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</a:t>
            </a:r>
            <a:br>
              <a:rPr lang="fi-FI" dirty="0"/>
            </a:br>
            <a:r>
              <a:rPr lang="fi-FI" dirty="0"/>
              <a:t>lisätäksesi kuvan. Kuvaa voi asemoida </a:t>
            </a:r>
            <a:br>
              <a:rPr lang="fi-FI" dirty="0"/>
            </a:br>
            <a:r>
              <a:rPr lang="fi-FI" dirty="0"/>
              <a:t>kehyksessä rajaustoiminnolla. </a:t>
            </a:r>
            <a:br>
              <a:rPr lang="fi-FI" dirty="0"/>
            </a:br>
            <a:r>
              <a:rPr lang="fi-FI" dirty="0"/>
              <a:t>Kuvan vaihto: poista vanha kuva </a:t>
            </a:r>
            <a:br>
              <a:rPr lang="fi-FI" dirty="0"/>
            </a:br>
            <a:r>
              <a:rPr lang="fi-FI" dirty="0"/>
              <a:t>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</a:t>
            </a:r>
            <a:br>
              <a:rPr lang="fi-FI" dirty="0"/>
            </a:br>
            <a:r>
              <a:rPr lang="fi-FI" dirty="0"/>
              <a:t>kuva kuvapaikkaan.</a:t>
            </a:r>
          </a:p>
        </p:txBody>
      </p:sp>
      <p:pic>
        <p:nvPicPr>
          <p:cNvPr id="14" name="Picture 30">
            <a:extLst>
              <a:ext uri="{FF2B5EF4-FFF2-40B4-BE49-F238E27FC236}">
                <a16:creationId xmlns:a16="http://schemas.microsoft.com/office/drawing/2014/main" id="{A0E107A5-743A-F94D-AD42-E255C9445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863" y="1383812"/>
            <a:ext cx="4752825" cy="550508"/>
          </a:xfrm>
          <a:solidFill>
            <a:schemeClr val="tx1"/>
          </a:solidFill>
        </p:spPr>
        <p:txBody>
          <a:bodyPr wrap="square" lIns="251999" tIns="180000" rIns="432000" bIns="36000" numCol="1" anchor="b" anchorCtr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5863" y="1934318"/>
            <a:ext cx="4752825" cy="3230966"/>
          </a:xfrm>
          <a:solidFill>
            <a:schemeClr val="tx1"/>
          </a:solidFill>
        </p:spPr>
        <p:txBody>
          <a:bodyPr wrap="square" lIns="251999" tIns="108000" rIns="432000" bIns="251999" numCol="1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i="0" cap="none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alaotsikko</a:t>
            </a:r>
            <a:r>
              <a:rPr lang="en-GB" dirty="0"/>
              <a:t> tai </a:t>
            </a:r>
            <a:r>
              <a:rPr lang="en-GB" dirty="0" err="1"/>
              <a:t>muu</a:t>
            </a:r>
            <a:r>
              <a:rPr lang="en-GB" dirty="0"/>
              <a:t> </a:t>
            </a:r>
            <a:r>
              <a:rPr lang="en-GB" dirty="0" err="1"/>
              <a:t>teksti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6" name="Tekstin paikkamerkki 18">
            <a:extLst>
              <a:ext uri="{FF2B5EF4-FFF2-40B4-BE49-F238E27FC236}">
                <a16:creationId xmlns:a16="http://schemas.microsoft.com/office/drawing/2014/main" id="{12BA7F4F-EB23-7A40-9198-0EAF4CA97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</p:spTree>
    <p:extLst>
      <p:ext uri="{BB962C8B-B14F-4D97-AF65-F5344CB8AC3E}">
        <p14:creationId xmlns:p14="http://schemas.microsoft.com/office/powerpoint/2010/main" val="346656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1">
            <a:extLst>
              <a:ext uri="{FF2B5EF4-FFF2-40B4-BE49-F238E27FC236}">
                <a16:creationId xmlns:a16="http://schemas.microsoft.com/office/drawing/2014/main" id="{9FE298B5-8869-3543-8E7F-87053CAA14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7013" y="225423"/>
            <a:ext cx="11737975" cy="6407151"/>
          </a:xfrm>
          <a:custGeom>
            <a:avLst/>
            <a:gdLst>
              <a:gd name="connsiteX0" fmla="*/ 0 w 11737975"/>
              <a:gd name="connsiteY0" fmla="*/ 0 h 6407151"/>
              <a:gd name="connsiteX1" fmla="*/ 225424 w 11737975"/>
              <a:gd name="connsiteY1" fmla="*/ 0 h 6407151"/>
              <a:gd name="connsiteX2" fmla="*/ 225424 w 11737975"/>
              <a:gd name="connsiteY2" fmla="*/ 971329 h 6407151"/>
              <a:gd name="connsiteX3" fmla="*/ 1092961 w 11737975"/>
              <a:gd name="connsiteY3" fmla="*/ 971329 h 6407151"/>
              <a:gd name="connsiteX4" fmla="*/ 1092961 w 11737975"/>
              <a:gd name="connsiteY4" fmla="*/ 0 h 6407151"/>
              <a:gd name="connsiteX5" fmla="*/ 11737975 w 11737975"/>
              <a:gd name="connsiteY5" fmla="*/ 0 h 6407151"/>
              <a:gd name="connsiteX6" fmla="*/ 11737975 w 11737975"/>
              <a:gd name="connsiteY6" fmla="*/ 6407151 h 6407151"/>
              <a:gd name="connsiteX7" fmla="*/ 0 w 11737975"/>
              <a:gd name="connsiteY7" fmla="*/ 6407151 h 64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1">
                <a:moveTo>
                  <a:pt x="0" y="0"/>
                </a:moveTo>
                <a:lnTo>
                  <a:pt x="225424" y="0"/>
                </a:lnTo>
                <a:lnTo>
                  <a:pt x="225424" y="971329"/>
                </a:lnTo>
                <a:lnTo>
                  <a:pt x="1092961" y="971329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1"/>
                </a:lnTo>
                <a:lnTo>
                  <a:pt x="0" y="640715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Raahaa kuva tähän tai napsauta kuvaketta lisätäksesi kuvan. Kuvaa voi asemoida kehyksessä rajaustoiminnolla. Kuvan vaihto: poista vanha kuva (</a:t>
            </a:r>
            <a:r>
              <a:rPr lang="fi-FI" dirty="0" err="1"/>
              <a:t>delete</a:t>
            </a:r>
            <a:r>
              <a:rPr lang="fi-FI" dirty="0"/>
              <a:t>/</a:t>
            </a:r>
            <a:r>
              <a:rPr lang="fi-FI" dirty="0" err="1"/>
              <a:t>backspace</a:t>
            </a:r>
            <a:r>
              <a:rPr lang="fi-FI" dirty="0"/>
              <a:t>) ja raahaa uusi kuva kuvapaikkaan.</a:t>
            </a:r>
          </a:p>
        </p:txBody>
      </p:sp>
      <p:pic>
        <p:nvPicPr>
          <p:cNvPr id="14" name="Picture 30">
            <a:extLst>
              <a:ext uri="{FF2B5EF4-FFF2-40B4-BE49-F238E27FC236}">
                <a16:creationId xmlns:a16="http://schemas.microsoft.com/office/drawing/2014/main" id="{A0E107A5-743A-F94D-AD42-E255C9445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6" name="Tekstin paikkamerkki 18">
            <a:extLst>
              <a:ext uri="{FF2B5EF4-FFF2-40B4-BE49-F238E27FC236}">
                <a16:creationId xmlns:a16="http://schemas.microsoft.com/office/drawing/2014/main" id="{013CC189-3753-0647-A48F-5C022E7CDF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453" y="6308725"/>
            <a:ext cx="4608513" cy="2159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800" b="0" i="0" baseline="0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30000"/>
                    </a:schemeClr>
                  </a:outerShdw>
                </a:effectLst>
                <a:latin typeface="+mn-lt"/>
                <a:cs typeface="Arial" panose="020B0604020202020204" pitchFamily="34" charset="0"/>
              </a:defRPr>
            </a:lvl1pPr>
            <a:lvl2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Mahdollinen copyright-tieto tähän</a:t>
            </a:r>
          </a:p>
        </p:txBody>
      </p:sp>
    </p:spTree>
    <p:extLst>
      <p:ext uri="{BB962C8B-B14F-4D97-AF65-F5344CB8AC3E}">
        <p14:creationId xmlns:p14="http://schemas.microsoft.com/office/powerpoint/2010/main" val="3224816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CD9D3-294F-F347-A22F-948C65439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81"/>
          <a:stretch/>
        </p:blipFill>
        <p:spPr>
          <a:xfrm>
            <a:off x="153543" y="97658"/>
            <a:ext cx="6469030" cy="6764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CC8FE-A100-9747-90DF-145FC262C9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8791" y="5799538"/>
            <a:ext cx="2787757" cy="560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B5A30-C6F9-864A-B3B6-044319972C57}"/>
              </a:ext>
            </a:extLst>
          </p:cNvPr>
          <p:cNvSpPr txBox="1"/>
          <p:nvPr userDrawn="1"/>
        </p:nvSpPr>
        <p:spPr>
          <a:xfrm>
            <a:off x="7392143" y="4581128"/>
            <a:ext cx="4264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/>
              <a:t>Suojelemme</a:t>
            </a:r>
            <a:r>
              <a:rPr lang="en-GB" sz="2000" b="1" dirty="0"/>
              <a:t> </a:t>
            </a:r>
            <a:r>
              <a:rPr lang="en-GB" sz="2000" b="1" dirty="0" err="1"/>
              <a:t>luontoa</a:t>
            </a:r>
            <a:r>
              <a:rPr lang="en-GB" sz="2000" b="1" dirty="0"/>
              <a:t> </a:t>
            </a:r>
            <a:r>
              <a:rPr lang="en-GB" sz="2000" b="1" dirty="0" err="1"/>
              <a:t>ja</a:t>
            </a:r>
            <a:r>
              <a:rPr lang="en-GB" sz="2000" b="1" dirty="0"/>
              <a:t> </a:t>
            </a:r>
            <a:r>
              <a:rPr lang="en-GB" sz="2000" b="1" dirty="0" err="1"/>
              <a:t>ratkaisemme</a:t>
            </a:r>
            <a:r>
              <a:rPr lang="en-GB" sz="2000" b="1" dirty="0"/>
              <a:t> </a:t>
            </a:r>
            <a:r>
              <a:rPr lang="en-GB" sz="2000" b="1" dirty="0" err="1"/>
              <a:t>ympäristöongelmia</a:t>
            </a:r>
            <a:r>
              <a:rPr lang="en-GB" sz="2000" b="1" dirty="0"/>
              <a:t> </a:t>
            </a:r>
            <a:br>
              <a:rPr lang="en-GB" sz="2000" b="1" dirty="0"/>
            </a:b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luonnon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ja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ihmisten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hyväksi</a:t>
            </a:r>
            <a:endParaRPr lang="en-FI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C93CBA-4C7C-AF4E-94D2-8BF37E1CA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0234" y="2276872"/>
            <a:ext cx="4891766" cy="1225629"/>
          </a:xfrm>
          <a:solidFill>
            <a:schemeClr val="tx1"/>
          </a:solidFill>
        </p:spPr>
        <p:txBody>
          <a:bodyPr wrap="square" lIns="251999" tIns="360000" rIns="432000" bIns="360000" anchor="b" anchorCtr="0">
            <a:sp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Kiitosteksti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925588" y="188913"/>
            <a:ext cx="7820479" cy="6471207"/>
          </a:xfrm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cxnSp>
        <p:nvCxnSpPr>
          <p:cNvPr id="8" name="Suora yhdysviiva 7"/>
          <p:cNvCxnSpPr/>
          <p:nvPr/>
        </p:nvCxnSpPr>
        <p:spPr>
          <a:xfrm rot="10800000" flipH="1" flipV="1">
            <a:off x="6766984" y="3843338"/>
            <a:ext cx="3937000" cy="1746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6769101" y="4797426"/>
            <a:ext cx="3934884" cy="1746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 rot="10800000" flipH="1" flipV="1">
            <a:off x="6766984" y="3843338"/>
            <a:ext cx="3937000" cy="1746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in paikkamerkki 11"/>
          <p:cNvSpPr>
            <a:spLocks noGrp="1"/>
          </p:cNvSpPr>
          <p:nvPr>
            <p:ph type="body" sz="quarter" idx="16"/>
          </p:nvPr>
        </p:nvSpPr>
        <p:spPr>
          <a:xfrm>
            <a:off x="798236" y="4501120"/>
            <a:ext cx="127352" cy="2159000"/>
          </a:xfrm>
        </p:spPr>
        <p:txBody>
          <a:bodyPr vert="vert270" anchor="ctr"/>
          <a:lstStyle>
            <a:lvl1pPr marL="0" indent="0">
              <a:buNone/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7"/>
          <p:cNvSpPr/>
          <p:nvPr userDrawn="1"/>
        </p:nvSpPr>
        <p:spPr>
          <a:xfrm>
            <a:off x="-10583" y="0"/>
            <a:ext cx="14393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" y="188640"/>
            <a:ext cx="446423" cy="6607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8813796" y="0"/>
            <a:ext cx="3310467" cy="195681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8813796" y="1956816"/>
            <a:ext cx="3310467" cy="490118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670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A44BC5-9CAF-4D59-981B-6CBF071F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3A045C5-38CB-4F10-8C40-ECCD1E4A5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A432F9-0FD6-4C23-90DB-163BDD02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23C805-AAF6-4346-A2C4-06BC2A34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ABC73A1-983C-499F-AFAA-3439FA47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9347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ksi sisältöko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684" y="787936"/>
            <a:ext cx="10949516" cy="755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72" y="1707098"/>
            <a:ext cx="10944788" cy="485626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Tekstin paikkamerkki 11"/>
          <p:cNvSpPr>
            <a:spLocks noGrp="1"/>
          </p:cNvSpPr>
          <p:nvPr>
            <p:ph type="body" sz="quarter" idx="17"/>
          </p:nvPr>
        </p:nvSpPr>
        <p:spPr>
          <a:xfrm>
            <a:off x="9366008" y="6573520"/>
            <a:ext cx="2208245" cy="163512"/>
          </a:xfrm>
        </p:spPr>
        <p:txBody>
          <a:bodyPr anchor="ctr"/>
          <a:lstStyle>
            <a:lvl1pPr algn="r">
              <a:buNone/>
              <a:defRPr sz="7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kstin paikkamerkki 11"/>
          <p:cNvSpPr>
            <a:spLocks noGrp="1"/>
          </p:cNvSpPr>
          <p:nvPr>
            <p:ph type="body" sz="quarter" idx="18"/>
          </p:nvPr>
        </p:nvSpPr>
        <p:spPr>
          <a:xfrm>
            <a:off x="688381" y="4155259"/>
            <a:ext cx="127352" cy="2408101"/>
          </a:xfrm>
        </p:spPr>
        <p:txBody>
          <a:bodyPr vert="vert270" anchor="ctr"/>
          <a:lstStyle>
            <a:lvl1pPr marL="0" indent="0">
              <a:buNone/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99640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28B470-97B6-481F-BD1C-36845272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628B4B-BA7A-445F-9002-ED4A70250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88D26D2-C7D2-41C7-AE73-44FDC96A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F3779C-A462-43DB-AD97-0021D041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6D55A5-1131-4CCB-B352-7D11D44A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70292A-9665-472A-9BBD-544394B6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85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FC3524-92EE-411F-9E62-45E500AF4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FC60B2-D16F-4E4D-A198-041CF9EFE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9220BFB-E76A-480E-83CF-F9D1DB070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03311F3-9DDB-4319-8CA2-F9FBF29EA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7FF7957-F553-4B86-B2C9-4ED3B778D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8F72E7D-912C-4DC7-900C-5A34A86C7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6BEB7BB-EABD-48F4-AAEF-76A228A0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3C53117-8DC2-43F7-BA72-7EFC8ABA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672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B311ED-D6DD-475C-A405-1332FE9B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202E3A2-A2CE-488F-986C-860ADADF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3DD0D65-87D0-41AB-A6F9-04D105B0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5C79DB4-00E6-482F-A4FF-7B059394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839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3BEFA3B-1972-4DE2-8D69-8A65C5B4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019BFF5-31F8-4B0D-867E-C20CB8E2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D36A24-0605-4192-B678-C3961116E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115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055983-AD3F-42C9-82F6-5459BAE6A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0D51B8-5162-42EC-9581-7C6CB7083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70115E9-DB59-46B6-A078-4A6FC2308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589C5BC-9F81-4F64-A582-F0427B63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C4AE661-6424-4809-90EB-DBAFD044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AC1CE3-3402-4352-A2AB-BB7254C0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164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23EFD4-59D5-4254-A228-2C23D229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BA253A4-374C-4252-94B8-B8D9AA2F6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F6E4B09-32E9-4130-9B75-351DCD8E8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825D90-BC2C-4190-B7A7-239E3FDD6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13F62B9-04F2-4FE1-9F56-9AA209C76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D3A4DC2-53FD-45E9-84FF-5B22D60C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230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B0EEBDB-3CDE-4C0A-9607-9DA21BF7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385C571-FEC8-4ABF-BE8B-05E6F1DF4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09B16D-C091-474A-864F-485A7A055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8BF08-F8F3-4F53-BB94-8E5E12CE07A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8660800-56DC-4305-89F7-44740414F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BE6C81-1406-45E8-9736-4015BB39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EE6E0-8B02-47DE-ADD6-07F40C0F78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353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A89A9-97B9-0948-AA9C-F2DF7AF2A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80" y="1196976"/>
            <a:ext cx="11732207" cy="5430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D4A845B-4461-5046-BE9C-3074601A79E8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4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b="1" i="0" kern="1200" cap="none" baseline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pos="7537">
          <p15:clr>
            <a:srgbClr val="F26B43"/>
          </p15:clr>
        </p15:guide>
        <p15:guide id="3" orient="horz" pos="143">
          <p15:clr>
            <a:srgbClr val="F26B43"/>
          </p15:clr>
        </p15:guide>
        <p15:guide id="4" orient="horz" pos="4179">
          <p15:clr>
            <a:srgbClr val="F26B43"/>
          </p15:clr>
        </p15:guide>
        <p15:guide id="5" orient="horz" pos="619">
          <p15:clr>
            <a:srgbClr val="F26B43"/>
          </p15:clr>
        </p15:guide>
        <p15:guide id="6" pos="3840">
          <p15:clr>
            <a:srgbClr val="F26B43"/>
          </p15:clr>
        </p15:guide>
        <p15:guide id="7" pos="2003">
          <p15:clr>
            <a:srgbClr val="F26B43"/>
          </p15:clr>
        </p15:guide>
        <p15:guide id="8" pos="5677">
          <p15:clr>
            <a:srgbClr val="F26B43"/>
          </p15:clr>
        </p15:guide>
        <p15:guide id="9" pos="4747">
          <p15:clr>
            <a:srgbClr val="F26B43"/>
          </p15:clr>
        </p15:guide>
        <p15:guide id="10" pos="6563">
          <p15:clr>
            <a:srgbClr val="F26B43"/>
          </p15:clr>
        </p15:guide>
        <p15:guide id="11" pos="2955">
          <p15:clr>
            <a:srgbClr val="F26B43"/>
          </p15:clr>
        </p15:guide>
        <p15:guide id="12" pos="1119">
          <p15:clr>
            <a:srgbClr val="F26B43"/>
          </p15:clr>
        </p15:guide>
        <p15:guide id="14" orient="horz" pos="3952">
          <p15:clr>
            <a:srgbClr val="F26B43"/>
          </p15:clr>
        </p15:guide>
        <p15:guide id="15" orient="horz" pos="3816">
          <p15:clr>
            <a:srgbClr val="F26B43"/>
          </p15:clr>
        </p15:guide>
        <p15:guide id="16" orient="horz" pos="755">
          <p15:clr>
            <a:srgbClr val="F26B43"/>
          </p15:clr>
        </p15:guide>
        <p15:guide id="17" pos="257">
          <p15:clr>
            <a:srgbClr val="F26B43"/>
          </p15:clr>
        </p15:guide>
        <p15:guide id="18" pos="7423">
          <p15:clr>
            <a:srgbClr val="F26B43"/>
          </p15:clr>
        </p15:guide>
        <p15:guide id="19" pos="393">
          <p15:clr>
            <a:srgbClr val="F26B43"/>
          </p15:clr>
        </p15:guide>
        <p15:guide id="20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kala, Meribiologia, Evä, Kalatuotteet&#10;&#10;Kuvaus luotu automaattisesti">
            <a:extLst>
              <a:ext uri="{FF2B5EF4-FFF2-40B4-BE49-F238E27FC236}">
                <a16:creationId xmlns:a16="http://schemas.microsoft.com/office/drawing/2014/main" id="{6254ED9A-ED91-195E-9432-26A5A320E5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 b="1480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879A8960-8F3C-817B-DA32-73F6843DF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174" y="4286413"/>
            <a:ext cx="4752825" cy="882907"/>
          </a:xfrm>
        </p:spPr>
        <p:txBody>
          <a:bodyPr/>
          <a:lstStyle/>
          <a:p>
            <a:r>
              <a:rPr lang="fi-FI" dirty="0"/>
              <a:t>Itämeren lohikannat ja kalastuksen säätely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7BEF6DF1-6904-5542-D20A-94283B9BE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9175" y="5169320"/>
            <a:ext cx="4752825" cy="984197"/>
          </a:xfrm>
        </p:spPr>
        <p:txBody>
          <a:bodyPr/>
          <a:lstStyle/>
          <a:p>
            <a:r>
              <a:rPr lang="fi-FI" dirty="0" err="1"/>
              <a:t>Save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Salmon</a:t>
            </a:r>
            <a:r>
              <a:rPr lang="fi-FI" dirty="0"/>
              <a:t> –seminaari 23.10.2024 </a:t>
            </a:r>
          </a:p>
          <a:p>
            <a:r>
              <a:rPr lang="fi-FI" dirty="0"/>
              <a:t>Matti Ovaska - WWF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027757-8A27-A8B1-C464-1E7974040B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Kuva: Pekka Tuuri / WWF</a:t>
            </a:r>
          </a:p>
        </p:txBody>
      </p:sp>
    </p:spTree>
    <p:extLst>
      <p:ext uri="{BB962C8B-B14F-4D97-AF65-F5344CB8AC3E}">
        <p14:creationId xmlns:p14="http://schemas.microsoft.com/office/powerpoint/2010/main" val="53053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esi virtaa vapaana Hiitolajoen Kangaskoskessa, josta on purettu pato. Taustalla padon rakenteet ja kaivuri.">
            <a:extLst>
              <a:ext uri="{FF2B5EF4-FFF2-40B4-BE49-F238E27FC236}">
                <a16:creationId xmlns:a16="http://schemas.microsoft.com/office/drawing/2014/main" id="{4FD07C3E-9819-4B7B-9305-5892F1CF7C0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90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5F10A4E-92D0-3395-F42E-2F0F0F8A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WWF:n Itämeriohjelma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2F816B-86D6-3EA2-7786-1615443E61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Kuva: Mikko Nikkinen</a:t>
            </a:r>
          </a:p>
        </p:txBody>
      </p:sp>
      <p:sp>
        <p:nvSpPr>
          <p:cNvPr id="9" name="Alaotsikko 4">
            <a:extLst>
              <a:ext uri="{FF2B5EF4-FFF2-40B4-BE49-F238E27FC236}">
                <a16:creationId xmlns:a16="http://schemas.microsoft.com/office/drawing/2014/main" id="{32910A55-5D9E-4C3B-A32B-84BCBFAD1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5863" y="1933575"/>
            <a:ext cx="4752975" cy="460570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251999" tIns="108000" rIns="432000" bIns="251999" numCol="1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cap="none" baseline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77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66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54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i-FI" sz="1800" dirty="0"/>
              <a:t>Rakennamme kosteikkoja ehkäisemään vesien rehevöitymistä.</a:t>
            </a:r>
          </a:p>
          <a:p>
            <a:pPr marL="285750" indent="-285750">
              <a:buFontTx/>
              <a:buChar char="-"/>
            </a:pPr>
            <a:r>
              <a:rPr lang="fi-FI" sz="1800" dirty="0"/>
              <a:t>Ennallistamme jokia ja puroja ja puramme niistä turhia patoja.</a:t>
            </a:r>
          </a:p>
          <a:p>
            <a:pPr marL="285750" indent="-285750">
              <a:buFontTx/>
              <a:buChar char="-"/>
            </a:pPr>
            <a:r>
              <a:rPr lang="fi-FI" sz="1800" dirty="0"/>
              <a:t>Lisäämme suojelualueita Itämerelle.</a:t>
            </a:r>
          </a:p>
          <a:p>
            <a:pPr marL="285750" indent="-285750">
              <a:buFontTx/>
              <a:buChar char="-"/>
            </a:pPr>
            <a:r>
              <a:rPr lang="fi-FI" sz="1800" dirty="0"/>
              <a:t>Varaudumme öljyonnettomuuden uhkaan ja koulutamme vapaaehtoisia öljyntorjuntaan.</a:t>
            </a:r>
          </a:p>
          <a:p>
            <a:pPr marL="285750" indent="-285750">
              <a:buFontTx/>
              <a:buChar char="-"/>
            </a:pPr>
            <a:r>
              <a:rPr lang="fi-FI" sz="1800" dirty="0"/>
              <a:t>Vaikutamme siihen, että Itämeren kalastus on kestävää ja suojelemme uhanalaisia kalakantoja.</a:t>
            </a:r>
          </a:p>
          <a:p>
            <a:pPr marL="285750" indent="-285750">
              <a:buFontTx/>
              <a:buChar char="-"/>
            </a:pPr>
            <a:r>
              <a:rPr lang="fi-FI" sz="1800" dirty="0"/>
              <a:t>Vähennämme muovin haittoja meriluonnolle.</a:t>
            </a:r>
          </a:p>
        </p:txBody>
      </p:sp>
    </p:spTree>
    <p:extLst>
      <p:ext uri="{BB962C8B-B14F-4D97-AF65-F5344CB8AC3E}">
        <p14:creationId xmlns:p14="http://schemas.microsoft.com/office/powerpoint/2010/main" val="225203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Lohen jokipoikanen">
            <a:extLst>
              <a:ext uri="{FF2B5EF4-FFF2-40B4-BE49-F238E27FC236}">
                <a16:creationId xmlns:a16="http://schemas.microsoft.com/office/drawing/2014/main" id="{765A7F22-B52C-A751-678C-7B6B8AE903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b="8856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F8FFFA40-BD55-FA7C-178C-7FDD3F62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62" y="2196837"/>
            <a:ext cx="4752825" cy="661308"/>
          </a:xfrm>
        </p:spPr>
        <p:txBody>
          <a:bodyPr/>
          <a:lstStyle/>
          <a:p>
            <a:r>
              <a:rPr lang="fi-FI" sz="3200" dirty="0"/>
              <a:t>Peruselementit: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04097DD9-3F36-4CB8-7905-AA0AD99E7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5862" y="2858145"/>
            <a:ext cx="4752825" cy="1727991"/>
          </a:xfrm>
        </p:spPr>
        <p:txBody>
          <a:bodyPr/>
          <a:lstStyle/>
          <a:p>
            <a:r>
              <a:rPr lang="fi-FI" sz="2400" dirty="0"/>
              <a:t>Kutu- ja poikasalueet</a:t>
            </a:r>
          </a:p>
          <a:p>
            <a:r>
              <a:rPr lang="fi-FI" sz="2400" dirty="0"/>
              <a:t>Meriympäristö</a:t>
            </a:r>
          </a:p>
          <a:p>
            <a:r>
              <a:rPr lang="fi-FI" sz="2400" dirty="0"/>
              <a:t>Kalastuksen säätely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E9CA15C-D5DA-1CE6-AB85-54C412566D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Kuva: Wild </a:t>
            </a:r>
            <a:r>
              <a:rPr lang="fi-FI" dirty="0" err="1"/>
              <a:t>Wonders</a:t>
            </a:r>
            <a:r>
              <a:rPr lang="fi-FI" dirty="0"/>
              <a:t> of Europe  / Magnus Lundgren / WWF</a:t>
            </a:r>
          </a:p>
        </p:txBody>
      </p:sp>
    </p:spTree>
    <p:extLst>
      <p:ext uri="{BB962C8B-B14F-4D97-AF65-F5344CB8AC3E}">
        <p14:creationId xmlns:p14="http://schemas.microsoft.com/office/powerpoint/2010/main" val="45551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luonto, pilvi, yötaivas&#10;&#10;Kuvaus luotu automaattisesti">
            <a:extLst>
              <a:ext uri="{FF2B5EF4-FFF2-40B4-BE49-F238E27FC236}">
                <a16:creationId xmlns:a16="http://schemas.microsoft.com/office/drawing/2014/main" id="{C6FC316D-5565-C84E-79D2-2119F9D6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556" t="71" r="15581" b="-71"/>
          <a:stretch/>
        </p:blipFill>
        <p:spPr>
          <a:xfrm>
            <a:off x="6095999" y="229935"/>
            <a:ext cx="5847845" cy="6397622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44D2FB97-661A-4DFC-920B-4161ED6A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56" y="225424"/>
            <a:ext cx="5847844" cy="6402133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30CF3C4-8D96-436A-BEF2-93EF3F70A6E3}"/>
              </a:ext>
            </a:extLst>
          </p:cNvPr>
          <p:cNvSpPr txBox="1"/>
          <p:nvPr/>
        </p:nvSpPr>
        <p:spPr>
          <a:xfrm>
            <a:off x="6171414" y="6206502"/>
            <a:ext cx="41320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Alkuperäiset kuvat: ESA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Sentinel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&amp; USGS/NASA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Landsat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Program, SYKE. Satelliittikuvien karttapalvelu Tarkka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1236E97-EDD4-105B-DDDE-F721F248FC0B}"/>
              </a:ext>
            </a:extLst>
          </p:cNvPr>
          <p:cNvSpPr txBox="1"/>
          <p:nvPr/>
        </p:nvSpPr>
        <p:spPr>
          <a:xfrm>
            <a:off x="532572" y="2949436"/>
            <a:ext cx="5279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>
                <a:solidFill>
                  <a:schemeClr val="bg1"/>
                </a:solidFill>
              </a:rPr>
              <a:t>Itämeren ekosysteemi nopeassa muutoksessa</a:t>
            </a:r>
          </a:p>
        </p:txBody>
      </p:sp>
    </p:spTree>
    <p:extLst>
      <p:ext uri="{BB962C8B-B14F-4D97-AF65-F5344CB8AC3E}">
        <p14:creationId xmlns:p14="http://schemas.microsoft.com/office/powerpoint/2010/main" val="3840171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n paikkamerkki 18">
            <a:extLst>
              <a:ext uri="{FF2B5EF4-FFF2-40B4-BE49-F238E27FC236}">
                <a16:creationId xmlns:a16="http://schemas.microsoft.com/office/drawing/2014/main" id="{E6602B15-A70B-3D05-AC95-34B5937E81E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r="19499"/>
          <a:stretch>
            <a:fillRect/>
          </a:stretch>
        </p:blipFill>
        <p:spPr>
          <a:xfrm>
            <a:off x="6096000" y="225423"/>
            <a:ext cx="5863221" cy="6402133"/>
          </a:xfrm>
        </p:spPr>
      </p:pic>
      <p:sp>
        <p:nvSpPr>
          <p:cNvPr id="13" name="Otsikko 12">
            <a:extLst>
              <a:ext uri="{FF2B5EF4-FFF2-40B4-BE49-F238E27FC236}">
                <a16:creationId xmlns:a16="http://schemas.microsoft.com/office/drawing/2014/main" id="{C4CC473A-C7D4-C5EB-BD9D-555C4DBA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Kalastuksen säätely ei voi perustua saavutettujen etujen puolustamiseen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2DDB4B79-023C-C90B-D928-A3C4C786B7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3354" y="1348033"/>
            <a:ext cx="4608513" cy="4775160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Nopeasti muuttuva ympäristö vaatii nopeita toimia.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Perinteinen kalataloustiede ja perinteiset työkalut eivät enää näytä riittävän.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Tarvitaan entistä monipuolisempaa tietoa  ja reagointikykyä ottaa huomioon ympäristössä ja kalakannoissa tapahtuvat nopeat muutokset.</a:t>
            </a:r>
          </a:p>
          <a:p>
            <a:endParaRPr lang="fi-FI" dirty="0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51596C8-160B-6A5E-9F25-8789042B131A}"/>
              </a:ext>
            </a:extLst>
          </p:cNvPr>
          <p:cNvSpPr txBox="1"/>
          <p:nvPr/>
        </p:nvSpPr>
        <p:spPr>
          <a:xfrm>
            <a:off x="10695314" y="6427500"/>
            <a:ext cx="12731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700" dirty="0">
                <a:solidFill>
                  <a:schemeClr val="bg2"/>
                </a:solidFill>
              </a:rPr>
              <a:t>Aki Mikkola / Arktiset Vedet</a:t>
            </a:r>
          </a:p>
        </p:txBody>
      </p:sp>
    </p:spTree>
    <p:extLst>
      <p:ext uri="{BB962C8B-B14F-4D97-AF65-F5344CB8AC3E}">
        <p14:creationId xmlns:p14="http://schemas.microsoft.com/office/powerpoint/2010/main" val="247002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Lohet">
            <a:extLst>
              <a:ext uri="{FF2B5EF4-FFF2-40B4-BE49-F238E27FC236}">
                <a16:creationId xmlns:a16="http://schemas.microsoft.com/office/drawing/2014/main" id="{FB471358-34BC-87E9-3F46-AC484C371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/>
          <a:stretch/>
        </p:blipFill>
        <p:spPr>
          <a:xfrm>
            <a:off x="227013" y="225423"/>
            <a:ext cx="11737975" cy="6407151"/>
          </a:xfrm>
          <a:noFill/>
        </p:spPr>
      </p:pic>
      <p:sp>
        <p:nvSpPr>
          <p:cNvPr id="17" name="Subtitle 3">
            <a:extLst>
              <a:ext uri="{FF2B5EF4-FFF2-40B4-BE49-F238E27FC236}">
                <a16:creationId xmlns:a16="http://schemas.microsoft.com/office/drawing/2014/main" id="{5CB1B0B4-A190-C18D-5D3B-550C9CE8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3833" y="2017336"/>
            <a:ext cx="6604333" cy="2281989"/>
          </a:xfrm>
        </p:spPr>
        <p:txBody>
          <a:bodyPr/>
          <a:lstStyle/>
          <a:p>
            <a:pPr algn="ctr"/>
            <a:r>
              <a:rPr lang="en-US" sz="3600" dirty="0"/>
              <a:t>“A day late, a dollar short”</a:t>
            </a:r>
          </a:p>
          <a:p>
            <a:pPr algn="ctr"/>
            <a:r>
              <a:rPr lang="en-US" sz="3600" dirty="0" err="1"/>
              <a:t>Reagointikyky</a:t>
            </a:r>
            <a:endParaRPr lang="en-US" sz="3600" dirty="0"/>
          </a:p>
          <a:p>
            <a:pPr algn="ctr"/>
            <a:r>
              <a:rPr lang="en-US" sz="3600" dirty="0" err="1"/>
              <a:t>Keskustelu</a:t>
            </a:r>
            <a:endParaRPr lang="en-US" sz="360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E491C7-5F70-AD72-E74B-845684239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7" y="6308725"/>
            <a:ext cx="4608513" cy="215900"/>
          </a:xfrm>
        </p:spPr>
        <p:txBody>
          <a:bodyPr/>
          <a:lstStyle/>
          <a:p>
            <a:r>
              <a:rPr lang="en-US" dirty="0"/>
              <a:t>© Pekka Tuuri / WWF</a:t>
            </a:r>
          </a:p>
        </p:txBody>
      </p:sp>
    </p:spTree>
    <p:extLst>
      <p:ext uri="{BB962C8B-B14F-4D97-AF65-F5344CB8AC3E}">
        <p14:creationId xmlns:p14="http://schemas.microsoft.com/office/powerpoint/2010/main" val="324352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27BD702-1836-4D69-8800-9F2A44D0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818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F Master PPT Template">
  <a:themeElements>
    <a:clrScheme name="WWF-1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CC63F"/>
      </a:accent1>
      <a:accent2>
        <a:srgbClr val="8CC63F"/>
      </a:accent2>
      <a:accent3>
        <a:srgbClr val="8CC63F"/>
      </a:accent3>
      <a:accent4>
        <a:srgbClr val="8CC63F"/>
      </a:accent4>
      <a:accent5>
        <a:srgbClr val="8CC63F"/>
      </a:accent5>
      <a:accent6>
        <a:srgbClr val="8CC63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f_pohja_082020_teko" id="{2D553733-E176-A744-A577-B8AB3BC3F8A9}" vid="{A1A5602F-FE17-D149-B122-133432D2BE8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54D59759F8347B5D07F730CA37B93" ma:contentTypeVersion="3" ma:contentTypeDescription="Create a new document." ma:contentTypeScope="" ma:versionID="e192121c57d583d3e81b6a73c4595a93">
  <xsd:schema xmlns:xsd="http://www.w3.org/2001/XMLSchema" xmlns:xs="http://www.w3.org/2001/XMLSchema" xmlns:p="http://schemas.microsoft.com/office/2006/metadata/properties" xmlns:ns2="919e529e-4106-407d-a119-2277ee6f6568" targetNamespace="http://schemas.microsoft.com/office/2006/metadata/properties" ma:root="true" ma:fieldsID="b186140e08c21b1c512a6eafc0b3ae47" ns2:_="">
    <xsd:import namespace="919e529e-4106-407d-a119-2277ee6f65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e529e-4106-407d-a119-2277ee6f65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9E63A1-2C71-4D27-A3F0-C18ECB8D11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9e529e-4106-407d-a119-2277ee6f65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AC397C-88CA-4E82-AE5F-7B7804156A24}">
  <ds:schemaRefs>
    <ds:schemaRef ds:uri="919e529e-4106-407d-a119-2277ee6f656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161296-852F-4C47-83DA-3DD8684893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8696</TotalTime>
  <Words>187</Words>
  <Application>Microsoft Office PowerPoint</Application>
  <PresentationFormat>Laajakuva</PresentationFormat>
  <Paragraphs>34</Paragraphs>
  <Slides>7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Office-teema</vt:lpstr>
      <vt:lpstr>WWF Master PPT Template</vt:lpstr>
      <vt:lpstr>Itämeren lohikannat ja kalastuksen säätely</vt:lpstr>
      <vt:lpstr>WWF:n Itämeriohjelma</vt:lpstr>
      <vt:lpstr>Peruselementit:</vt:lpstr>
      <vt:lpstr>  </vt:lpstr>
      <vt:lpstr>Kalastuksen säätely ei voi perustua saavutettujen etujen puolustamiseen</vt:lpstr>
      <vt:lpstr>PowerPoint-esitys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WWF Kalaopas</dc:title>
  <dc:creator>Matti.Ovaska@wwf.fi</dc:creator>
  <cp:lastModifiedBy>Matti Ovaska</cp:lastModifiedBy>
  <cp:revision>164</cp:revision>
  <dcterms:created xsi:type="dcterms:W3CDTF">2021-04-08T05:24:03Z</dcterms:created>
  <dcterms:modified xsi:type="dcterms:W3CDTF">2024-10-22T05:52:18Z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0x01010094254D59759F8347B5D07F730CA37B93</vt:lpwstr>
  </property>
</Properties>
</file>